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3"/>
    <p:sldMasterId id="2147483648" r:id="rId4"/>
    <p:sldMasterId id="2147483880" r:id="rId5"/>
  </p:sldMasterIdLst>
  <p:notesMasterIdLst>
    <p:notesMasterId r:id="rId18"/>
  </p:notesMasterIdLst>
  <p:sldIdLst>
    <p:sldId id="1103" r:id="rId6"/>
    <p:sldId id="1113" r:id="rId7"/>
    <p:sldId id="994" r:id="rId8"/>
    <p:sldId id="1121" r:id="rId9"/>
    <p:sldId id="1120" r:id="rId10"/>
    <p:sldId id="1119" r:id="rId11"/>
    <p:sldId id="1118" r:id="rId12"/>
    <p:sldId id="1117" r:id="rId13"/>
    <p:sldId id="1116" r:id="rId14"/>
    <p:sldId id="1115" r:id="rId15"/>
    <p:sldId id="1114" r:id="rId16"/>
    <p:sldId id="1102" r:id="rId17"/>
  </p:sldIdLst>
  <p:sldSz cx="12192000" cy="6858000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8D12"/>
    <a:srgbClr val="911111"/>
    <a:srgbClr val="D5FFFF"/>
    <a:srgbClr val="66FFFF"/>
    <a:srgbClr val="63F783"/>
    <a:srgbClr val="AFDC7E"/>
    <a:srgbClr val="401B5B"/>
    <a:srgbClr val="FFFFCC"/>
    <a:srgbClr val="CCECFF"/>
    <a:srgbClr val="F2EB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87451E-E5BF-523F-F604-1A98803904C1}" v="10" dt="2023-04-09T21:45:04.181"/>
    <p1510:client id="{F97F6B9F-892F-79AF-EDB9-036A3D9028F0}" v="141" dt="2023-04-10T03:52:51.768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>
      <p:cViewPr varScale="1">
        <p:scale>
          <a:sx n="82" d="100"/>
          <a:sy n="82" d="100"/>
        </p:scale>
        <p:origin x="1291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6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0B8609-AE62-49EA-9E18-036367D967DB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3FD1A23-D2EC-461F-B127-31336A5D44DC}">
      <dgm:prSet phldrT="[Text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Font typeface="+mj-lt"/>
            <a:buAutoNum type="arabicPeriod"/>
          </a:pPr>
          <a:r>
            <a:rPr lang="es-MX" sz="1100" dirty="0">
              <a:latin typeface="Calibri"/>
              <a:cs typeface="Calibri"/>
            </a:rPr>
            <a:t>0. Introducción</a:t>
          </a:r>
          <a:endParaRPr lang="en-US" sz="1100" dirty="0">
            <a:latin typeface="Calibri"/>
            <a:cs typeface="Calibri"/>
          </a:endParaRPr>
        </a:p>
      </dgm:t>
    </dgm:pt>
    <dgm:pt modelId="{14B6AAD4-5536-43D2-A1B0-F90A5733AA98}" type="parTrans" cxnId="{342F83D1-3826-4C95-90D7-96512B65F267}">
      <dgm:prSet/>
      <dgm:spPr/>
      <dgm:t>
        <a:bodyPr/>
        <a:lstStyle/>
        <a:p>
          <a:endParaRPr lang="en-US" sz="2400"/>
        </a:p>
      </dgm:t>
    </dgm:pt>
    <dgm:pt modelId="{446AAD29-E655-4BD7-A4F3-DB5B075765F8}" type="sibTrans" cxnId="{342F83D1-3826-4C95-90D7-96512B65F267}">
      <dgm:prSet/>
      <dgm:spPr/>
      <dgm:t>
        <a:bodyPr/>
        <a:lstStyle/>
        <a:p>
          <a:endParaRPr lang="en-US" sz="2400"/>
        </a:p>
      </dgm:t>
    </dgm:pt>
    <dgm:pt modelId="{8F2F1283-E46E-419F-BBCD-695952C88582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1_02. Fundamentos Pedagógicos de un caso</a:t>
          </a:r>
        </a:p>
      </dgm:t>
    </dgm:pt>
    <dgm:pt modelId="{215C9C1C-2888-4106-B53D-E5FF9BCCCFAA}" type="parTrans" cxnId="{6EF21610-7E6E-4DC2-8CC7-48ACB87DF67F}">
      <dgm:prSet/>
      <dgm:spPr/>
      <dgm:t>
        <a:bodyPr/>
        <a:lstStyle/>
        <a:p>
          <a:endParaRPr lang="en-US" sz="2400"/>
        </a:p>
      </dgm:t>
    </dgm:pt>
    <dgm:pt modelId="{AA1445FF-18B6-4C57-A80B-0A6C1E8570DC}" type="sibTrans" cxnId="{6EF21610-7E6E-4DC2-8CC7-48ACB87DF67F}">
      <dgm:prSet/>
      <dgm:spPr/>
      <dgm:t>
        <a:bodyPr/>
        <a:lstStyle/>
        <a:p>
          <a:endParaRPr lang="en-US" sz="2400"/>
        </a:p>
      </dgm:t>
    </dgm:pt>
    <dgm:pt modelId="{26694DDC-0FE2-4451-A79B-17C1C6CA38A4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1_03. </a:t>
          </a:r>
          <a:r>
            <a:rPr lang="es-MX" sz="1100" dirty="0">
              <a:latin typeface="Calibri"/>
              <a:ea typeface="Calibri" panose="020F0502020204030204" pitchFamily="34" charset="0"/>
              <a:cs typeface="Calibri"/>
            </a:rPr>
            <a:t>Estructura de un caso de enseñanza</a:t>
          </a:r>
          <a:endParaRPr lang="es-CO" sz="1100" dirty="0">
            <a:latin typeface="Calibri"/>
            <a:ea typeface="Calibri" panose="020F0502020204030204" pitchFamily="34" charset="0"/>
            <a:cs typeface="Calibri"/>
          </a:endParaRPr>
        </a:p>
      </dgm:t>
    </dgm:pt>
    <dgm:pt modelId="{D1FC0E10-EDA7-469A-9415-F333404E735E}" type="parTrans" cxnId="{1CDC5163-3290-48D4-896C-8B4AD3611486}">
      <dgm:prSet/>
      <dgm:spPr/>
      <dgm:t>
        <a:bodyPr/>
        <a:lstStyle/>
        <a:p>
          <a:endParaRPr lang="en-US" sz="2400"/>
        </a:p>
      </dgm:t>
    </dgm:pt>
    <dgm:pt modelId="{AAB1546B-4B7F-4162-9D99-10D1B3EDDA47}" type="sibTrans" cxnId="{1CDC5163-3290-48D4-896C-8B4AD3611486}">
      <dgm:prSet/>
      <dgm:spPr/>
      <dgm:t>
        <a:bodyPr/>
        <a:lstStyle/>
        <a:p>
          <a:endParaRPr lang="en-US" sz="2400"/>
        </a:p>
      </dgm:t>
    </dgm:pt>
    <dgm:pt modelId="{24ECB240-4DC2-4BF3-8B8B-F153D3D80FD8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1_04. </a:t>
          </a:r>
          <a:r>
            <a:rPr lang="es-MX" sz="1100" dirty="0">
              <a:latin typeface="Calibri"/>
              <a:ea typeface="Calibri" panose="020F0502020204030204" pitchFamily="34" charset="0"/>
              <a:cs typeface="Calibri"/>
            </a:rPr>
            <a:t>¿Cómo enseñar con casos de enseñanza?</a:t>
          </a:r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 </a:t>
          </a:r>
          <a:endParaRPr lang="es-CO" sz="1100" dirty="0">
            <a:latin typeface="Calibri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70A2AE08-EC5F-4050-8B20-07D47E3BE001}" type="parTrans" cxnId="{229D246A-8257-4031-A074-CE893AC8C0B5}">
      <dgm:prSet/>
      <dgm:spPr/>
      <dgm:t>
        <a:bodyPr/>
        <a:lstStyle/>
        <a:p>
          <a:endParaRPr lang="en-US" sz="2400"/>
        </a:p>
      </dgm:t>
    </dgm:pt>
    <dgm:pt modelId="{44558703-C987-41BB-8815-BC47A07F6200}" type="sibTrans" cxnId="{229D246A-8257-4031-A074-CE893AC8C0B5}">
      <dgm:prSet/>
      <dgm:spPr/>
      <dgm:t>
        <a:bodyPr/>
        <a:lstStyle/>
        <a:p>
          <a:endParaRPr lang="en-US" sz="2400"/>
        </a:p>
      </dgm:t>
    </dgm:pt>
    <dgm:pt modelId="{4347CA87-525C-4978-B877-4D07EBF854D2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b="0" dirty="0">
              <a:solidFill>
                <a:schemeClr val="tx1"/>
              </a:solidFill>
              <a:latin typeface="Calibri"/>
              <a:ea typeface="Calibri"/>
              <a:cs typeface="Calibri"/>
            </a:rPr>
            <a:t>1_05. Planeación de un curso con casos de enseñanza</a:t>
          </a:r>
        </a:p>
      </dgm:t>
    </dgm:pt>
    <dgm:pt modelId="{1573756B-9CC5-43C9-9FED-298FF8DA3AA7}" type="parTrans" cxnId="{929738E8-A26E-4D16-93E5-CD15A2E52034}">
      <dgm:prSet/>
      <dgm:spPr/>
      <dgm:t>
        <a:bodyPr/>
        <a:lstStyle/>
        <a:p>
          <a:endParaRPr lang="en-US" sz="2400"/>
        </a:p>
      </dgm:t>
    </dgm:pt>
    <dgm:pt modelId="{ABC519DB-E12D-4F96-A5E5-BDB24A88C0D5}" type="sibTrans" cxnId="{929738E8-A26E-4D16-93E5-CD15A2E52034}">
      <dgm:prSet/>
      <dgm:spPr/>
      <dgm:t>
        <a:bodyPr/>
        <a:lstStyle/>
        <a:p>
          <a:endParaRPr lang="en-US" sz="2400"/>
        </a:p>
      </dgm:t>
    </dgm:pt>
    <dgm:pt modelId="{26B35FDE-2870-4DC1-A090-A65A223AF224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1_06. ¿Cómo preparar a los alumnos para el aprendizaje con casos de enseñanza?</a:t>
          </a:r>
        </a:p>
      </dgm:t>
    </dgm:pt>
    <dgm:pt modelId="{92A73F29-3C52-4FBF-AA33-60BE5F58C477}" type="parTrans" cxnId="{B446E3F8-DAE4-4334-A4FD-495C6CA9B012}">
      <dgm:prSet/>
      <dgm:spPr/>
      <dgm:t>
        <a:bodyPr/>
        <a:lstStyle/>
        <a:p>
          <a:endParaRPr lang="en-US" sz="2400"/>
        </a:p>
      </dgm:t>
    </dgm:pt>
    <dgm:pt modelId="{483EBA01-DE01-4AD7-817B-AEECEC9DB12D}" type="sibTrans" cxnId="{B446E3F8-DAE4-4334-A4FD-495C6CA9B012}">
      <dgm:prSet/>
      <dgm:spPr/>
      <dgm:t>
        <a:bodyPr/>
        <a:lstStyle/>
        <a:p>
          <a:endParaRPr lang="en-US" sz="2400"/>
        </a:p>
      </dgm:t>
    </dgm:pt>
    <dgm:pt modelId="{AF54AC64-461D-4FB0-81A8-608ADB89FEE4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1_07. Evaluación del aprendizaje con casos de enseñanza</a:t>
          </a:r>
        </a:p>
      </dgm:t>
    </dgm:pt>
    <dgm:pt modelId="{32BC8FA8-F0FC-49C0-B333-90C9FF7116E4}" type="parTrans" cxnId="{FEB8F6EB-7030-451D-912C-5D4B73BD333F}">
      <dgm:prSet/>
      <dgm:spPr/>
      <dgm:t>
        <a:bodyPr/>
        <a:lstStyle/>
        <a:p>
          <a:endParaRPr lang="en-US" sz="2400"/>
        </a:p>
      </dgm:t>
    </dgm:pt>
    <dgm:pt modelId="{0077D4AB-6D39-4E3A-B4D3-CEEB0FCAF7B6}" type="sibTrans" cxnId="{FEB8F6EB-7030-451D-912C-5D4B73BD333F}">
      <dgm:prSet/>
      <dgm:spPr/>
      <dgm:t>
        <a:bodyPr/>
        <a:lstStyle/>
        <a:p>
          <a:endParaRPr lang="en-US" sz="2400"/>
        </a:p>
      </dgm:t>
    </dgm:pt>
    <dgm:pt modelId="{5ECF571F-2870-47F2-A131-D9C2A4582032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Times New Roman"/>
            </a:rPr>
            <a:t>1_08.</a:t>
          </a:r>
          <a:r>
            <a:rPr lang="es-CO" sz="1100" baseline="0" dirty="0">
              <a:latin typeface="Calibri"/>
              <a:ea typeface="Calibri" panose="020F0502020204030204" pitchFamily="34" charset="0"/>
              <a:cs typeface="Times New Roman"/>
            </a:rPr>
            <a:t> </a:t>
          </a:r>
          <a:r>
            <a:rPr lang="es-MX" sz="1100" baseline="0" dirty="0">
              <a:latin typeface="Calibri"/>
              <a:cs typeface="Times New Roman"/>
            </a:rPr>
            <a:t>Las Notas de Enseñanza</a:t>
          </a:r>
          <a:endParaRPr lang="es-CO" sz="1100" dirty="0">
            <a:latin typeface="Calibri"/>
            <a:ea typeface="Calibri" panose="020F0502020204030204" pitchFamily="34" charset="0"/>
            <a:cs typeface="Times New Roman"/>
          </a:endParaRPr>
        </a:p>
      </dgm:t>
    </dgm:pt>
    <dgm:pt modelId="{FC76D1C8-28C6-466E-AB95-09F272F5E16A}" type="parTrans" cxnId="{CD4BE5B7-C3ED-4B5C-9B2D-C9ABEEAB350E}">
      <dgm:prSet/>
      <dgm:spPr/>
      <dgm:t>
        <a:bodyPr/>
        <a:lstStyle/>
        <a:p>
          <a:endParaRPr lang="en-US" sz="2400"/>
        </a:p>
      </dgm:t>
    </dgm:pt>
    <dgm:pt modelId="{D2D95FFD-E616-4DDD-846F-8F730548E38D}" type="sibTrans" cxnId="{CD4BE5B7-C3ED-4B5C-9B2D-C9ABEEAB350E}">
      <dgm:prSet/>
      <dgm:spPr/>
      <dgm:t>
        <a:bodyPr/>
        <a:lstStyle/>
        <a:p>
          <a:endParaRPr lang="en-US" sz="2400"/>
        </a:p>
      </dgm:t>
    </dgm:pt>
    <dgm:pt modelId="{930181E8-C9D4-4813-95C1-7B87C8208DA9}">
      <dgm:prSet phldrT="[Text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Font typeface="+mj-lt"/>
            <a:buAutoNum type="arabicPeriod"/>
          </a:pPr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2_01. Características de un buen caso de enseñanza</a:t>
          </a:r>
        </a:p>
      </dgm:t>
    </dgm:pt>
    <dgm:pt modelId="{4D5939D7-E2D4-415B-950D-F5FCCE4B8092}" type="parTrans" cxnId="{6E69D3E0-7B31-4F04-AF4A-8BF4653E962F}">
      <dgm:prSet/>
      <dgm:spPr/>
      <dgm:t>
        <a:bodyPr/>
        <a:lstStyle/>
        <a:p>
          <a:endParaRPr lang="es-CO" sz="2400"/>
        </a:p>
      </dgm:t>
    </dgm:pt>
    <dgm:pt modelId="{2C90EEF5-A8FF-45BF-B8E6-B44A53E3FDCC}" type="sibTrans" cxnId="{6E69D3E0-7B31-4F04-AF4A-8BF4653E962F}">
      <dgm:prSet/>
      <dgm:spPr/>
      <dgm:t>
        <a:bodyPr/>
        <a:lstStyle/>
        <a:p>
          <a:endParaRPr lang="es-CO" sz="2400"/>
        </a:p>
      </dgm:t>
    </dgm:pt>
    <dgm:pt modelId="{2135E868-0516-44F7-B6B4-CF0FC3E611D7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b="1" dirty="0">
              <a:solidFill>
                <a:srgbClr val="00B0F0"/>
              </a:solidFill>
              <a:latin typeface="Calibri"/>
              <a:ea typeface="Calibri"/>
              <a:cs typeface="Calibri"/>
            </a:rPr>
            <a:t>2_02. Condiciones clave de un caso de enseñanza</a:t>
          </a:r>
        </a:p>
      </dgm:t>
    </dgm:pt>
    <dgm:pt modelId="{F5E2DA0A-7D5F-453B-8488-857FBA9AE3D8}" type="parTrans" cxnId="{0232713F-7A66-498E-8216-61707B5E0F47}">
      <dgm:prSet/>
      <dgm:spPr/>
      <dgm:t>
        <a:bodyPr/>
        <a:lstStyle/>
        <a:p>
          <a:endParaRPr lang="es-CO" sz="2400"/>
        </a:p>
      </dgm:t>
    </dgm:pt>
    <dgm:pt modelId="{27CAB6A2-A93B-41D0-BE70-C6D106311E1A}" type="sibTrans" cxnId="{0232713F-7A66-498E-8216-61707B5E0F47}">
      <dgm:prSet/>
      <dgm:spPr/>
      <dgm:t>
        <a:bodyPr/>
        <a:lstStyle/>
        <a:p>
          <a:endParaRPr lang="es-CO" sz="2400"/>
        </a:p>
      </dgm:t>
    </dgm:pt>
    <dgm:pt modelId="{4FFA4C5D-1A91-4AB0-B146-EC19ED296323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2_03. Características del escritor de un caso de enseñanza</a:t>
          </a:r>
          <a:endParaRPr lang="es-CO" sz="1100" dirty="0">
            <a:latin typeface="Calibri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99F7FCC-69D1-4E8E-9EB8-92D5C3835B47}" type="parTrans" cxnId="{659250B1-9FB4-42FA-9AEE-8BCC3EABF809}">
      <dgm:prSet/>
      <dgm:spPr/>
      <dgm:t>
        <a:bodyPr/>
        <a:lstStyle/>
        <a:p>
          <a:endParaRPr lang="es-CO" sz="2400"/>
        </a:p>
      </dgm:t>
    </dgm:pt>
    <dgm:pt modelId="{66937CAA-2B44-438C-8BF8-DE40A07D9CE0}" type="sibTrans" cxnId="{659250B1-9FB4-42FA-9AEE-8BCC3EABF809}">
      <dgm:prSet/>
      <dgm:spPr/>
      <dgm:t>
        <a:bodyPr/>
        <a:lstStyle/>
        <a:p>
          <a:endParaRPr lang="es-CO" sz="2400"/>
        </a:p>
      </dgm:t>
    </dgm:pt>
    <dgm:pt modelId="{B1FB69AC-F282-41BE-A5BA-94611C587AB2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2_04. Origen de un caso de enseñanza</a:t>
          </a:r>
        </a:p>
      </dgm:t>
    </dgm:pt>
    <dgm:pt modelId="{1171BB77-0A00-4CDE-9315-B6602E57191D}" type="parTrans" cxnId="{D8AC87D4-4CE1-435D-BA13-1897276FDEB6}">
      <dgm:prSet/>
      <dgm:spPr/>
      <dgm:t>
        <a:bodyPr/>
        <a:lstStyle/>
        <a:p>
          <a:endParaRPr lang="es-CO" sz="2400"/>
        </a:p>
      </dgm:t>
    </dgm:pt>
    <dgm:pt modelId="{9F5CAD01-011A-438E-91AF-C356F4AF9FE3}" type="sibTrans" cxnId="{D8AC87D4-4CE1-435D-BA13-1897276FDEB6}">
      <dgm:prSet/>
      <dgm:spPr/>
      <dgm:t>
        <a:bodyPr/>
        <a:lstStyle/>
        <a:p>
          <a:endParaRPr lang="es-CO" sz="2400"/>
        </a:p>
      </dgm:t>
    </dgm:pt>
    <dgm:pt modelId="{104FCE0B-C39F-4797-981B-8D940A0FC77F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2_05. Enfoque del caso de enseñanza</a:t>
          </a:r>
        </a:p>
      </dgm:t>
    </dgm:pt>
    <dgm:pt modelId="{A4F13D8C-FD4F-4C95-84D2-BCFFBD78586D}" type="parTrans" cxnId="{7B896378-35F8-40B1-9A18-ACBEBBC3CF3F}">
      <dgm:prSet/>
      <dgm:spPr/>
      <dgm:t>
        <a:bodyPr/>
        <a:lstStyle/>
        <a:p>
          <a:endParaRPr lang="es-CO" sz="2400"/>
        </a:p>
      </dgm:t>
    </dgm:pt>
    <dgm:pt modelId="{F62CE692-6224-47E4-B631-D6C0A0C84854}" type="sibTrans" cxnId="{7B896378-35F8-40B1-9A18-ACBEBBC3CF3F}">
      <dgm:prSet/>
      <dgm:spPr/>
      <dgm:t>
        <a:bodyPr/>
        <a:lstStyle/>
        <a:p>
          <a:endParaRPr lang="es-CO" sz="2400"/>
        </a:p>
      </dgm:t>
    </dgm:pt>
    <dgm:pt modelId="{6050E50F-7C44-44A5-8D65-8118F34FF72F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2_06. Estructura del Caso y de las Notas de Enseñanza</a:t>
          </a:r>
        </a:p>
      </dgm:t>
    </dgm:pt>
    <dgm:pt modelId="{0A3E4ED2-7B73-4A14-A113-49A788CAA38B}" type="parTrans" cxnId="{007749CF-8C84-40ED-B47B-25B4E642CD15}">
      <dgm:prSet/>
      <dgm:spPr/>
      <dgm:t>
        <a:bodyPr/>
        <a:lstStyle/>
        <a:p>
          <a:endParaRPr lang="es-CO" sz="2400"/>
        </a:p>
      </dgm:t>
    </dgm:pt>
    <dgm:pt modelId="{4E06A9AD-76FB-4F59-95C4-181EB2740DDD}" type="sibTrans" cxnId="{007749CF-8C84-40ED-B47B-25B4E642CD15}">
      <dgm:prSet/>
      <dgm:spPr/>
      <dgm:t>
        <a:bodyPr/>
        <a:lstStyle/>
        <a:p>
          <a:endParaRPr lang="es-CO" sz="2400"/>
        </a:p>
      </dgm:t>
    </dgm:pt>
    <dgm:pt modelId="{1C1E49A8-29F9-4491-BAE8-942C7F8CF9EE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2_07. Proceso de escritura de un caso de enseñanza</a:t>
          </a:r>
        </a:p>
      </dgm:t>
    </dgm:pt>
    <dgm:pt modelId="{55C26FC6-33A1-433E-86FA-B8B830269673}" type="parTrans" cxnId="{55851983-D76A-44B8-A99E-05DA88DC942B}">
      <dgm:prSet/>
      <dgm:spPr/>
      <dgm:t>
        <a:bodyPr/>
        <a:lstStyle/>
        <a:p>
          <a:endParaRPr lang="es-CO" sz="2400"/>
        </a:p>
      </dgm:t>
    </dgm:pt>
    <dgm:pt modelId="{C7D962BF-9EE7-45D1-9AD1-E1D9D528C118}" type="sibTrans" cxnId="{55851983-D76A-44B8-A99E-05DA88DC942B}">
      <dgm:prSet/>
      <dgm:spPr/>
      <dgm:t>
        <a:bodyPr/>
        <a:lstStyle/>
        <a:p>
          <a:endParaRPr lang="es-CO" sz="2400"/>
        </a:p>
      </dgm:t>
    </dgm:pt>
    <dgm:pt modelId="{AD9321AC-A5D5-4234-BC02-5924B372DAE0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Times New Roman"/>
            </a:rPr>
            <a:t>2_08. Escritura de las Notas de enseñanza</a:t>
          </a:r>
        </a:p>
      </dgm:t>
    </dgm:pt>
    <dgm:pt modelId="{95FBEEC7-10BE-4FEB-9717-57FE637CF41E}" type="parTrans" cxnId="{518B518C-824D-486B-B7A8-D2CB5A3E0B79}">
      <dgm:prSet/>
      <dgm:spPr/>
      <dgm:t>
        <a:bodyPr/>
        <a:lstStyle/>
        <a:p>
          <a:endParaRPr lang="es-CO" sz="2400"/>
        </a:p>
      </dgm:t>
    </dgm:pt>
    <dgm:pt modelId="{94561CFA-FDFF-442F-900D-877B716E2EE0}" type="sibTrans" cxnId="{518B518C-824D-486B-B7A8-D2CB5A3E0B79}">
      <dgm:prSet/>
      <dgm:spPr/>
      <dgm:t>
        <a:bodyPr/>
        <a:lstStyle/>
        <a:p>
          <a:endParaRPr lang="es-CO" sz="2400"/>
        </a:p>
      </dgm:t>
    </dgm:pt>
    <dgm:pt modelId="{48DBED11-1FC4-456C-BCEE-41A6D1C3FC4B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2_09. Publicación del caso de enseñanza</a:t>
          </a:r>
          <a:endParaRPr lang="es-CO" sz="1100" dirty="0">
            <a:effectLst/>
            <a:latin typeface="Calibri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0491274B-CCBC-40CF-AC65-36C789FF8BF5}" type="parTrans" cxnId="{5CEC4BDF-C09F-44C1-A44B-D146266519CC}">
      <dgm:prSet/>
      <dgm:spPr/>
      <dgm:t>
        <a:bodyPr/>
        <a:lstStyle/>
        <a:p>
          <a:endParaRPr lang="es-CO" sz="2400"/>
        </a:p>
      </dgm:t>
    </dgm:pt>
    <dgm:pt modelId="{FC2ED8A7-D4E6-4130-A2F2-55E43BD7EF35}" type="sibTrans" cxnId="{5CEC4BDF-C09F-44C1-A44B-D146266519CC}">
      <dgm:prSet/>
      <dgm:spPr/>
      <dgm:t>
        <a:bodyPr/>
        <a:lstStyle/>
        <a:p>
          <a:endParaRPr lang="es-CO" sz="2400"/>
        </a:p>
      </dgm:t>
    </dgm:pt>
    <dgm:pt modelId="{6FCEAE54-3922-46B6-9FBC-D023B064B7BB}">
      <dgm:prSet phldrT="[Text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Font typeface="+mj-lt"/>
            <a:buNone/>
          </a:pPr>
          <a:r>
            <a:rPr lang="es-MX" sz="1100" b="0" dirty="0">
              <a:solidFill>
                <a:schemeClr val="tx1"/>
              </a:solidFill>
              <a:latin typeface="+mn-lt"/>
              <a:cs typeface="Calibri"/>
            </a:rPr>
            <a:t>1_01. </a:t>
          </a:r>
          <a:r>
            <a:rPr lang="es-CO" sz="1100" b="0" dirty="0">
              <a:solidFill>
                <a:schemeClr val="tx1"/>
              </a:solidFill>
              <a:latin typeface="+mn-lt"/>
            </a:rPr>
            <a:t>¿Qué es y qué no es un caso de enseñanza?</a:t>
          </a:r>
          <a:endParaRPr lang="en-US" sz="1100" b="0" dirty="0">
            <a:solidFill>
              <a:schemeClr val="tx1"/>
            </a:solidFill>
          </a:endParaRPr>
        </a:p>
      </dgm:t>
    </dgm:pt>
    <dgm:pt modelId="{CFB0C9B8-8317-43BE-BC72-DA1D0C494715}" type="parTrans" cxnId="{9FB263F4-A68C-47C2-B5C5-07346C405944}">
      <dgm:prSet/>
      <dgm:spPr/>
      <dgm:t>
        <a:bodyPr/>
        <a:lstStyle/>
        <a:p>
          <a:endParaRPr lang="es-CO" sz="2400"/>
        </a:p>
      </dgm:t>
    </dgm:pt>
    <dgm:pt modelId="{A0DCF29D-5194-4DD4-98B7-DDEB078BCF86}" type="sibTrans" cxnId="{9FB263F4-A68C-47C2-B5C5-07346C405944}">
      <dgm:prSet/>
      <dgm:spPr/>
      <dgm:t>
        <a:bodyPr/>
        <a:lstStyle/>
        <a:p>
          <a:endParaRPr lang="es-CO" sz="2400"/>
        </a:p>
      </dgm:t>
    </dgm:pt>
    <dgm:pt modelId="{152F83B8-CB7B-4A1F-83F0-7C7D2E698CA5}" type="pres">
      <dgm:prSet presAssocID="{C80B8609-AE62-49EA-9E18-036367D967DB}" presName="linear" presStyleCnt="0">
        <dgm:presLayoutVars>
          <dgm:animLvl val="lvl"/>
          <dgm:resizeHandles val="exact"/>
        </dgm:presLayoutVars>
      </dgm:prSet>
      <dgm:spPr/>
    </dgm:pt>
    <dgm:pt modelId="{FC941B98-DB5D-4B0C-8D21-5CA4DDAADE14}" type="pres">
      <dgm:prSet presAssocID="{D3FD1A23-D2EC-461F-B127-31336A5D44DC}" presName="parentText" presStyleLbl="node1" presStyleIdx="0" presStyleCnt="18">
        <dgm:presLayoutVars>
          <dgm:chMax val="0"/>
          <dgm:bulletEnabled val="1"/>
        </dgm:presLayoutVars>
      </dgm:prSet>
      <dgm:spPr/>
    </dgm:pt>
    <dgm:pt modelId="{1394D564-6752-4B17-BF1B-D5DA3F228C3A}" type="pres">
      <dgm:prSet presAssocID="{446AAD29-E655-4BD7-A4F3-DB5B075765F8}" presName="spacer" presStyleCnt="0"/>
      <dgm:spPr/>
    </dgm:pt>
    <dgm:pt modelId="{BF4F27AD-3D49-43C1-B6E8-245647612823}" type="pres">
      <dgm:prSet presAssocID="{6FCEAE54-3922-46B6-9FBC-D023B064B7BB}" presName="parentText" presStyleLbl="node1" presStyleIdx="1" presStyleCnt="18">
        <dgm:presLayoutVars>
          <dgm:chMax val="0"/>
          <dgm:bulletEnabled val="1"/>
        </dgm:presLayoutVars>
      </dgm:prSet>
      <dgm:spPr/>
    </dgm:pt>
    <dgm:pt modelId="{5BCB277D-CB89-4EF8-BBA0-3A4C3778E774}" type="pres">
      <dgm:prSet presAssocID="{A0DCF29D-5194-4DD4-98B7-DDEB078BCF86}" presName="spacer" presStyleCnt="0"/>
      <dgm:spPr/>
    </dgm:pt>
    <dgm:pt modelId="{766403E0-444D-46A9-AAA0-8D5234FE5C6E}" type="pres">
      <dgm:prSet presAssocID="{8F2F1283-E46E-419F-BBCD-695952C88582}" presName="parentText" presStyleLbl="node1" presStyleIdx="2" presStyleCnt="18">
        <dgm:presLayoutVars>
          <dgm:chMax val="0"/>
          <dgm:bulletEnabled val="1"/>
        </dgm:presLayoutVars>
      </dgm:prSet>
      <dgm:spPr/>
    </dgm:pt>
    <dgm:pt modelId="{4D043648-FF78-4778-A73C-B362AA8AD52E}" type="pres">
      <dgm:prSet presAssocID="{AA1445FF-18B6-4C57-A80B-0A6C1E8570DC}" presName="spacer" presStyleCnt="0"/>
      <dgm:spPr/>
    </dgm:pt>
    <dgm:pt modelId="{7EBA2CE5-6D8F-4DA7-80CD-3D869C6A31CD}" type="pres">
      <dgm:prSet presAssocID="{26694DDC-0FE2-4451-A79B-17C1C6CA38A4}" presName="parentText" presStyleLbl="node1" presStyleIdx="3" presStyleCnt="18">
        <dgm:presLayoutVars>
          <dgm:chMax val="0"/>
          <dgm:bulletEnabled val="1"/>
        </dgm:presLayoutVars>
      </dgm:prSet>
      <dgm:spPr/>
    </dgm:pt>
    <dgm:pt modelId="{BAB6918E-4424-48F1-B90A-08E487057409}" type="pres">
      <dgm:prSet presAssocID="{AAB1546B-4B7F-4162-9D99-10D1B3EDDA47}" presName="spacer" presStyleCnt="0"/>
      <dgm:spPr/>
    </dgm:pt>
    <dgm:pt modelId="{0FFBEE0C-C86B-4E7C-BFD0-791029D4FE63}" type="pres">
      <dgm:prSet presAssocID="{24ECB240-4DC2-4BF3-8B8B-F153D3D80FD8}" presName="parentText" presStyleLbl="node1" presStyleIdx="4" presStyleCnt="18">
        <dgm:presLayoutVars>
          <dgm:chMax val="0"/>
          <dgm:bulletEnabled val="1"/>
        </dgm:presLayoutVars>
      </dgm:prSet>
      <dgm:spPr/>
    </dgm:pt>
    <dgm:pt modelId="{BA4DBBAE-7936-4EDF-960E-2A5BE65DC810}" type="pres">
      <dgm:prSet presAssocID="{44558703-C987-41BB-8815-BC47A07F6200}" presName="spacer" presStyleCnt="0"/>
      <dgm:spPr/>
    </dgm:pt>
    <dgm:pt modelId="{56A1D4E8-3272-41F1-BF9A-FC48A247A826}" type="pres">
      <dgm:prSet presAssocID="{4347CA87-525C-4978-B877-4D07EBF854D2}" presName="parentText" presStyleLbl="node1" presStyleIdx="5" presStyleCnt="18">
        <dgm:presLayoutVars>
          <dgm:chMax val="0"/>
          <dgm:bulletEnabled val="1"/>
        </dgm:presLayoutVars>
      </dgm:prSet>
      <dgm:spPr/>
    </dgm:pt>
    <dgm:pt modelId="{FD227C02-DF2E-48C3-8DDE-A9A39F57D68E}" type="pres">
      <dgm:prSet presAssocID="{ABC519DB-E12D-4F96-A5E5-BDB24A88C0D5}" presName="spacer" presStyleCnt="0"/>
      <dgm:spPr/>
    </dgm:pt>
    <dgm:pt modelId="{EEB90F89-BDED-40EB-BCEA-DF70474F0E9C}" type="pres">
      <dgm:prSet presAssocID="{26B35FDE-2870-4DC1-A090-A65A223AF224}" presName="parentText" presStyleLbl="node1" presStyleIdx="6" presStyleCnt="18">
        <dgm:presLayoutVars>
          <dgm:chMax val="0"/>
          <dgm:bulletEnabled val="1"/>
        </dgm:presLayoutVars>
      </dgm:prSet>
      <dgm:spPr/>
    </dgm:pt>
    <dgm:pt modelId="{ED308D6A-6262-46CC-9466-D695BE38DC5B}" type="pres">
      <dgm:prSet presAssocID="{483EBA01-DE01-4AD7-817B-AEECEC9DB12D}" presName="spacer" presStyleCnt="0"/>
      <dgm:spPr/>
    </dgm:pt>
    <dgm:pt modelId="{952B8499-216C-4B2E-9059-BE8138E070B8}" type="pres">
      <dgm:prSet presAssocID="{AF54AC64-461D-4FB0-81A8-608ADB89FEE4}" presName="parentText" presStyleLbl="node1" presStyleIdx="7" presStyleCnt="18">
        <dgm:presLayoutVars>
          <dgm:chMax val="0"/>
          <dgm:bulletEnabled val="1"/>
        </dgm:presLayoutVars>
      </dgm:prSet>
      <dgm:spPr/>
    </dgm:pt>
    <dgm:pt modelId="{38268CEB-33D0-49B8-B80D-0D171AB6A8A2}" type="pres">
      <dgm:prSet presAssocID="{0077D4AB-6D39-4E3A-B4D3-CEEB0FCAF7B6}" presName="spacer" presStyleCnt="0"/>
      <dgm:spPr/>
    </dgm:pt>
    <dgm:pt modelId="{FAE8999C-75CC-4017-BE11-D22022F2F4FF}" type="pres">
      <dgm:prSet presAssocID="{5ECF571F-2870-47F2-A131-D9C2A4582032}" presName="parentText" presStyleLbl="node1" presStyleIdx="8" presStyleCnt="18">
        <dgm:presLayoutVars>
          <dgm:chMax val="0"/>
          <dgm:bulletEnabled val="1"/>
        </dgm:presLayoutVars>
      </dgm:prSet>
      <dgm:spPr/>
    </dgm:pt>
    <dgm:pt modelId="{C5F7F5EC-59B7-43F3-BB6C-E5C10BC2A80F}" type="pres">
      <dgm:prSet presAssocID="{D2D95FFD-E616-4DDD-846F-8F730548E38D}" presName="spacer" presStyleCnt="0"/>
      <dgm:spPr/>
    </dgm:pt>
    <dgm:pt modelId="{F6D62BEC-7762-44C9-88F1-04550760B4E6}" type="pres">
      <dgm:prSet presAssocID="{930181E8-C9D4-4813-95C1-7B87C8208DA9}" presName="parentText" presStyleLbl="node1" presStyleIdx="9" presStyleCnt="18">
        <dgm:presLayoutVars>
          <dgm:chMax val="0"/>
          <dgm:bulletEnabled val="1"/>
        </dgm:presLayoutVars>
      </dgm:prSet>
      <dgm:spPr/>
    </dgm:pt>
    <dgm:pt modelId="{5D01BE9D-3ED5-4EDE-88C1-B00D3D31CCD7}" type="pres">
      <dgm:prSet presAssocID="{2C90EEF5-A8FF-45BF-B8E6-B44A53E3FDCC}" presName="spacer" presStyleCnt="0"/>
      <dgm:spPr/>
    </dgm:pt>
    <dgm:pt modelId="{44DFE3DE-2CA3-4A7A-AC30-EAE161BCB135}" type="pres">
      <dgm:prSet presAssocID="{2135E868-0516-44F7-B6B4-CF0FC3E611D7}" presName="parentText" presStyleLbl="node1" presStyleIdx="10" presStyleCnt="18">
        <dgm:presLayoutVars>
          <dgm:chMax val="0"/>
          <dgm:bulletEnabled val="1"/>
        </dgm:presLayoutVars>
      </dgm:prSet>
      <dgm:spPr/>
    </dgm:pt>
    <dgm:pt modelId="{A3B3993B-304B-43B4-8C8D-CF3D059DBF16}" type="pres">
      <dgm:prSet presAssocID="{27CAB6A2-A93B-41D0-BE70-C6D106311E1A}" presName="spacer" presStyleCnt="0"/>
      <dgm:spPr/>
    </dgm:pt>
    <dgm:pt modelId="{B77777A0-67ED-41B1-931C-143A7CB0511B}" type="pres">
      <dgm:prSet presAssocID="{4FFA4C5D-1A91-4AB0-B146-EC19ED296323}" presName="parentText" presStyleLbl="node1" presStyleIdx="11" presStyleCnt="18">
        <dgm:presLayoutVars>
          <dgm:chMax val="0"/>
          <dgm:bulletEnabled val="1"/>
        </dgm:presLayoutVars>
      </dgm:prSet>
      <dgm:spPr/>
    </dgm:pt>
    <dgm:pt modelId="{62ACA7B3-6BF2-41A4-B8FF-68DDF34D980C}" type="pres">
      <dgm:prSet presAssocID="{66937CAA-2B44-438C-8BF8-DE40A07D9CE0}" presName="spacer" presStyleCnt="0"/>
      <dgm:spPr/>
    </dgm:pt>
    <dgm:pt modelId="{2C4F78CE-0963-4C20-93EC-DA7D6FBC69A9}" type="pres">
      <dgm:prSet presAssocID="{B1FB69AC-F282-41BE-A5BA-94611C587AB2}" presName="parentText" presStyleLbl="node1" presStyleIdx="12" presStyleCnt="18">
        <dgm:presLayoutVars>
          <dgm:chMax val="0"/>
          <dgm:bulletEnabled val="1"/>
        </dgm:presLayoutVars>
      </dgm:prSet>
      <dgm:spPr/>
    </dgm:pt>
    <dgm:pt modelId="{05A480FE-29DD-4E57-9C5F-B64B9934A3B2}" type="pres">
      <dgm:prSet presAssocID="{9F5CAD01-011A-438E-91AF-C356F4AF9FE3}" presName="spacer" presStyleCnt="0"/>
      <dgm:spPr/>
    </dgm:pt>
    <dgm:pt modelId="{DDB2C9D7-B4F7-43BB-9296-07B8E20C1F04}" type="pres">
      <dgm:prSet presAssocID="{104FCE0B-C39F-4797-981B-8D940A0FC77F}" presName="parentText" presStyleLbl="node1" presStyleIdx="13" presStyleCnt="18">
        <dgm:presLayoutVars>
          <dgm:chMax val="0"/>
          <dgm:bulletEnabled val="1"/>
        </dgm:presLayoutVars>
      </dgm:prSet>
      <dgm:spPr/>
    </dgm:pt>
    <dgm:pt modelId="{242B2DA7-C394-4F3D-80FA-3244FBB4CFA9}" type="pres">
      <dgm:prSet presAssocID="{F62CE692-6224-47E4-B631-D6C0A0C84854}" presName="spacer" presStyleCnt="0"/>
      <dgm:spPr/>
    </dgm:pt>
    <dgm:pt modelId="{C2FF0721-88A4-406C-A7B0-E2C774E086AE}" type="pres">
      <dgm:prSet presAssocID="{6050E50F-7C44-44A5-8D65-8118F34FF72F}" presName="parentText" presStyleLbl="node1" presStyleIdx="14" presStyleCnt="18">
        <dgm:presLayoutVars>
          <dgm:chMax val="0"/>
          <dgm:bulletEnabled val="1"/>
        </dgm:presLayoutVars>
      </dgm:prSet>
      <dgm:spPr/>
    </dgm:pt>
    <dgm:pt modelId="{7F533963-1684-4503-AAC6-C42D0D9D25ED}" type="pres">
      <dgm:prSet presAssocID="{4E06A9AD-76FB-4F59-95C4-181EB2740DDD}" presName="spacer" presStyleCnt="0"/>
      <dgm:spPr/>
    </dgm:pt>
    <dgm:pt modelId="{522A3346-F44F-4BE0-9FC0-7DC32B084894}" type="pres">
      <dgm:prSet presAssocID="{1C1E49A8-29F9-4491-BAE8-942C7F8CF9EE}" presName="parentText" presStyleLbl="node1" presStyleIdx="15" presStyleCnt="18">
        <dgm:presLayoutVars>
          <dgm:chMax val="0"/>
          <dgm:bulletEnabled val="1"/>
        </dgm:presLayoutVars>
      </dgm:prSet>
      <dgm:spPr/>
    </dgm:pt>
    <dgm:pt modelId="{56D79FF4-CCEA-4F2C-8502-948A76142727}" type="pres">
      <dgm:prSet presAssocID="{C7D962BF-9EE7-45D1-9AD1-E1D9D528C118}" presName="spacer" presStyleCnt="0"/>
      <dgm:spPr/>
    </dgm:pt>
    <dgm:pt modelId="{54C9DB94-85C5-4967-9671-3CB2D7B94A0C}" type="pres">
      <dgm:prSet presAssocID="{AD9321AC-A5D5-4234-BC02-5924B372DAE0}" presName="parentText" presStyleLbl="node1" presStyleIdx="16" presStyleCnt="18">
        <dgm:presLayoutVars>
          <dgm:chMax val="0"/>
          <dgm:bulletEnabled val="1"/>
        </dgm:presLayoutVars>
      </dgm:prSet>
      <dgm:spPr/>
    </dgm:pt>
    <dgm:pt modelId="{8A54E940-FF7F-41DF-95F5-1E0A8014C141}" type="pres">
      <dgm:prSet presAssocID="{94561CFA-FDFF-442F-900D-877B716E2EE0}" presName="spacer" presStyleCnt="0"/>
      <dgm:spPr/>
    </dgm:pt>
    <dgm:pt modelId="{E53F43BC-D5A2-4B00-8788-29D127B4CF07}" type="pres">
      <dgm:prSet presAssocID="{48DBED11-1FC4-456C-BCEE-41A6D1C3FC4B}" presName="parentText" presStyleLbl="node1" presStyleIdx="17" presStyleCnt="18" custLinFactNeighborX="-3670" custLinFactNeighborY="-30832">
        <dgm:presLayoutVars>
          <dgm:chMax val="0"/>
          <dgm:bulletEnabled val="1"/>
        </dgm:presLayoutVars>
      </dgm:prSet>
      <dgm:spPr/>
    </dgm:pt>
  </dgm:ptLst>
  <dgm:cxnLst>
    <dgm:cxn modelId="{401D3701-D62D-40ED-AD33-AAC0C5C46AE2}" type="presOf" srcId="{104FCE0B-C39F-4797-981B-8D940A0FC77F}" destId="{DDB2C9D7-B4F7-43BB-9296-07B8E20C1F04}" srcOrd="0" destOrd="0" presId="urn:microsoft.com/office/officeart/2005/8/layout/vList2"/>
    <dgm:cxn modelId="{41751108-B985-4769-9F05-9B280EF4D7CA}" type="presOf" srcId="{930181E8-C9D4-4813-95C1-7B87C8208DA9}" destId="{F6D62BEC-7762-44C9-88F1-04550760B4E6}" srcOrd="0" destOrd="0" presId="urn:microsoft.com/office/officeart/2005/8/layout/vList2"/>
    <dgm:cxn modelId="{6EF21610-7E6E-4DC2-8CC7-48ACB87DF67F}" srcId="{C80B8609-AE62-49EA-9E18-036367D967DB}" destId="{8F2F1283-E46E-419F-BBCD-695952C88582}" srcOrd="2" destOrd="0" parTransId="{215C9C1C-2888-4106-B53D-E5FF9BCCCFAA}" sibTransId="{AA1445FF-18B6-4C57-A80B-0A6C1E8570DC}"/>
    <dgm:cxn modelId="{FFF87C18-EE2A-4C10-97E7-465E4F5870A1}" type="presOf" srcId="{4FFA4C5D-1A91-4AB0-B146-EC19ED296323}" destId="{B77777A0-67ED-41B1-931C-143A7CB0511B}" srcOrd="0" destOrd="0" presId="urn:microsoft.com/office/officeart/2005/8/layout/vList2"/>
    <dgm:cxn modelId="{3BE6C51E-435F-42AD-ABD9-DE0C83E89A0F}" type="presOf" srcId="{5ECF571F-2870-47F2-A131-D9C2A4582032}" destId="{FAE8999C-75CC-4017-BE11-D22022F2F4FF}" srcOrd="0" destOrd="0" presId="urn:microsoft.com/office/officeart/2005/8/layout/vList2"/>
    <dgm:cxn modelId="{144BD639-6477-4BAE-A518-7B21AA3513B0}" type="presOf" srcId="{24ECB240-4DC2-4BF3-8B8B-F153D3D80FD8}" destId="{0FFBEE0C-C86B-4E7C-BFD0-791029D4FE63}" srcOrd="0" destOrd="0" presId="urn:microsoft.com/office/officeart/2005/8/layout/vList2"/>
    <dgm:cxn modelId="{0232713F-7A66-498E-8216-61707B5E0F47}" srcId="{C80B8609-AE62-49EA-9E18-036367D967DB}" destId="{2135E868-0516-44F7-B6B4-CF0FC3E611D7}" srcOrd="10" destOrd="0" parTransId="{F5E2DA0A-7D5F-453B-8488-857FBA9AE3D8}" sibTransId="{27CAB6A2-A93B-41D0-BE70-C6D106311E1A}"/>
    <dgm:cxn modelId="{7529FA5D-5171-41DF-90E9-B15E4DFAFB3A}" type="presOf" srcId="{6050E50F-7C44-44A5-8D65-8118F34FF72F}" destId="{C2FF0721-88A4-406C-A7B0-E2C774E086AE}" srcOrd="0" destOrd="0" presId="urn:microsoft.com/office/officeart/2005/8/layout/vList2"/>
    <dgm:cxn modelId="{1CDC5163-3290-48D4-896C-8B4AD3611486}" srcId="{C80B8609-AE62-49EA-9E18-036367D967DB}" destId="{26694DDC-0FE2-4451-A79B-17C1C6CA38A4}" srcOrd="3" destOrd="0" parTransId="{D1FC0E10-EDA7-469A-9415-F333404E735E}" sibTransId="{AAB1546B-4B7F-4162-9D99-10D1B3EDDA47}"/>
    <dgm:cxn modelId="{CA6C7D65-116C-4E30-8FD4-7562E64A71D7}" type="presOf" srcId="{D3FD1A23-D2EC-461F-B127-31336A5D44DC}" destId="{FC941B98-DB5D-4B0C-8D21-5CA4DDAADE14}" srcOrd="0" destOrd="0" presId="urn:microsoft.com/office/officeart/2005/8/layout/vList2"/>
    <dgm:cxn modelId="{229D246A-8257-4031-A074-CE893AC8C0B5}" srcId="{C80B8609-AE62-49EA-9E18-036367D967DB}" destId="{24ECB240-4DC2-4BF3-8B8B-F153D3D80FD8}" srcOrd="4" destOrd="0" parTransId="{70A2AE08-EC5F-4050-8B20-07D47E3BE001}" sibTransId="{44558703-C987-41BB-8815-BC47A07F6200}"/>
    <dgm:cxn modelId="{E419576A-0551-4C14-9CBE-C939809DFB77}" type="presOf" srcId="{2135E868-0516-44F7-B6B4-CF0FC3E611D7}" destId="{44DFE3DE-2CA3-4A7A-AC30-EAE161BCB135}" srcOrd="0" destOrd="0" presId="urn:microsoft.com/office/officeart/2005/8/layout/vList2"/>
    <dgm:cxn modelId="{DEFBE26A-6CF1-4239-860F-B634836F97A7}" type="presOf" srcId="{C80B8609-AE62-49EA-9E18-036367D967DB}" destId="{152F83B8-CB7B-4A1F-83F0-7C7D2E698CA5}" srcOrd="0" destOrd="0" presId="urn:microsoft.com/office/officeart/2005/8/layout/vList2"/>
    <dgm:cxn modelId="{7B896378-35F8-40B1-9A18-ACBEBBC3CF3F}" srcId="{C80B8609-AE62-49EA-9E18-036367D967DB}" destId="{104FCE0B-C39F-4797-981B-8D940A0FC77F}" srcOrd="13" destOrd="0" parTransId="{A4F13D8C-FD4F-4C95-84D2-BCFFBD78586D}" sibTransId="{F62CE692-6224-47E4-B631-D6C0A0C84854}"/>
    <dgm:cxn modelId="{55851983-D76A-44B8-A99E-05DA88DC942B}" srcId="{C80B8609-AE62-49EA-9E18-036367D967DB}" destId="{1C1E49A8-29F9-4491-BAE8-942C7F8CF9EE}" srcOrd="15" destOrd="0" parTransId="{55C26FC6-33A1-433E-86FA-B8B830269673}" sibTransId="{C7D962BF-9EE7-45D1-9AD1-E1D9D528C118}"/>
    <dgm:cxn modelId="{518B518C-824D-486B-B7A8-D2CB5A3E0B79}" srcId="{C80B8609-AE62-49EA-9E18-036367D967DB}" destId="{AD9321AC-A5D5-4234-BC02-5924B372DAE0}" srcOrd="16" destOrd="0" parTransId="{95FBEEC7-10BE-4FEB-9717-57FE637CF41E}" sibTransId="{94561CFA-FDFF-442F-900D-877B716E2EE0}"/>
    <dgm:cxn modelId="{4BE7F398-93CA-4FDC-B2C3-E00B979E3DE7}" type="presOf" srcId="{4347CA87-525C-4978-B877-4D07EBF854D2}" destId="{56A1D4E8-3272-41F1-BF9A-FC48A247A826}" srcOrd="0" destOrd="0" presId="urn:microsoft.com/office/officeart/2005/8/layout/vList2"/>
    <dgm:cxn modelId="{97E09BA6-81E5-4F68-B4A6-DE39888DEBA0}" type="presOf" srcId="{26B35FDE-2870-4DC1-A090-A65A223AF224}" destId="{EEB90F89-BDED-40EB-BCEA-DF70474F0E9C}" srcOrd="0" destOrd="0" presId="urn:microsoft.com/office/officeart/2005/8/layout/vList2"/>
    <dgm:cxn modelId="{56C05CA7-B73C-4064-B551-8F2BF2B90064}" type="presOf" srcId="{6FCEAE54-3922-46B6-9FBC-D023B064B7BB}" destId="{BF4F27AD-3D49-43C1-B6E8-245647612823}" srcOrd="0" destOrd="0" presId="urn:microsoft.com/office/officeart/2005/8/layout/vList2"/>
    <dgm:cxn modelId="{0E8AA2AF-8A10-488B-8C06-7379EE252164}" type="presOf" srcId="{8F2F1283-E46E-419F-BBCD-695952C88582}" destId="{766403E0-444D-46A9-AAA0-8D5234FE5C6E}" srcOrd="0" destOrd="0" presId="urn:microsoft.com/office/officeart/2005/8/layout/vList2"/>
    <dgm:cxn modelId="{A538CEB0-7F95-4E24-83EF-F4DB8F059F79}" type="presOf" srcId="{AF54AC64-461D-4FB0-81A8-608ADB89FEE4}" destId="{952B8499-216C-4B2E-9059-BE8138E070B8}" srcOrd="0" destOrd="0" presId="urn:microsoft.com/office/officeart/2005/8/layout/vList2"/>
    <dgm:cxn modelId="{659250B1-9FB4-42FA-9AEE-8BCC3EABF809}" srcId="{C80B8609-AE62-49EA-9E18-036367D967DB}" destId="{4FFA4C5D-1A91-4AB0-B146-EC19ED296323}" srcOrd="11" destOrd="0" parTransId="{499F7FCC-69D1-4E8E-9EB8-92D5C3835B47}" sibTransId="{66937CAA-2B44-438C-8BF8-DE40A07D9CE0}"/>
    <dgm:cxn modelId="{DBBB2CB4-E23F-47A1-94C2-7A33D0A787DE}" type="presOf" srcId="{AD9321AC-A5D5-4234-BC02-5924B372DAE0}" destId="{54C9DB94-85C5-4967-9671-3CB2D7B94A0C}" srcOrd="0" destOrd="0" presId="urn:microsoft.com/office/officeart/2005/8/layout/vList2"/>
    <dgm:cxn modelId="{CD4BE5B7-C3ED-4B5C-9B2D-C9ABEEAB350E}" srcId="{C80B8609-AE62-49EA-9E18-036367D967DB}" destId="{5ECF571F-2870-47F2-A131-D9C2A4582032}" srcOrd="8" destOrd="0" parTransId="{FC76D1C8-28C6-466E-AB95-09F272F5E16A}" sibTransId="{D2D95FFD-E616-4DDD-846F-8F730548E38D}"/>
    <dgm:cxn modelId="{A1756BC3-B834-4926-8FAC-77E2C4B2E8CE}" type="presOf" srcId="{B1FB69AC-F282-41BE-A5BA-94611C587AB2}" destId="{2C4F78CE-0963-4C20-93EC-DA7D6FBC69A9}" srcOrd="0" destOrd="0" presId="urn:microsoft.com/office/officeart/2005/8/layout/vList2"/>
    <dgm:cxn modelId="{007749CF-8C84-40ED-B47B-25B4E642CD15}" srcId="{C80B8609-AE62-49EA-9E18-036367D967DB}" destId="{6050E50F-7C44-44A5-8D65-8118F34FF72F}" srcOrd="14" destOrd="0" parTransId="{0A3E4ED2-7B73-4A14-A113-49A788CAA38B}" sibTransId="{4E06A9AD-76FB-4F59-95C4-181EB2740DDD}"/>
    <dgm:cxn modelId="{342F83D1-3826-4C95-90D7-96512B65F267}" srcId="{C80B8609-AE62-49EA-9E18-036367D967DB}" destId="{D3FD1A23-D2EC-461F-B127-31336A5D44DC}" srcOrd="0" destOrd="0" parTransId="{14B6AAD4-5536-43D2-A1B0-F90A5733AA98}" sibTransId="{446AAD29-E655-4BD7-A4F3-DB5B075765F8}"/>
    <dgm:cxn modelId="{D8AC87D4-4CE1-435D-BA13-1897276FDEB6}" srcId="{C80B8609-AE62-49EA-9E18-036367D967DB}" destId="{B1FB69AC-F282-41BE-A5BA-94611C587AB2}" srcOrd="12" destOrd="0" parTransId="{1171BB77-0A00-4CDE-9315-B6602E57191D}" sibTransId="{9F5CAD01-011A-438E-91AF-C356F4AF9FE3}"/>
    <dgm:cxn modelId="{5CEC4BDF-C09F-44C1-A44B-D146266519CC}" srcId="{C80B8609-AE62-49EA-9E18-036367D967DB}" destId="{48DBED11-1FC4-456C-BCEE-41A6D1C3FC4B}" srcOrd="17" destOrd="0" parTransId="{0491274B-CCBC-40CF-AC65-36C789FF8BF5}" sibTransId="{FC2ED8A7-D4E6-4130-A2F2-55E43BD7EF35}"/>
    <dgm:cxn modelId="{6E69D3E0-7B31-4F04-AF4A-8BF4653E962F}" srcId="{C80B8609-AE62-49EA-9E18-036367D967DB}" destId="{930181E8-C9D4-4813-95C1-7B87C8208DA9}" srcOrd="9" destOrd="0" parTransId="{4D5939D7-E2D4-415B-950D-F5FCCE4B8092}" sibTransId="{2C90EEF5-A8FF-45BF-B8E6-B44A53E3FDCC}"/>
    <dgm:cxn modelId="{EDC851E1-384B-4253-BBFB-D5A3126A3EE2}" type="presOf" srcId="{48DBED11-1FC4-456C-BCEE-41A6D1C3FC4B}" destId="{E53F43BC-D5A2-4B00-8788-29D127B4CF07}" srcOrd="0" destOrd="0" presId="urn:microsoft.com/office/officeart/2005/8/layout/vList2"/>
    <dgm:cxn modelId="{608591E3-727D-4CB8-9733-742C5DF5A110}" type="presOf" srcId="{26694DDC-0FE2-4451-A79B-17C1C6CA38A4}" destId="{7EBA2CE5-6D8F-4DA7-80CD-3D869C6A31CD}" srcOrd="0" destOrd="0" presId="urn:microsoft.com/office/officeart/2005/8/layout/vList2"/>
    <dgm:cxn modelId="{929738E8-A26E-4D16-93E5-CD15A2E52034}" srcId="{C80B8609-AE62-49EA-9E18-036367D967DB}" destId="{4347CA87-525C-4978-B877-4D07EBF854D2}" srcOrd="5" destOrd="0" parTransId="{1573756B-9CC5-43C9-9FED-298FF8DA3AA7}" sibTransId="{ABC519DB-E12D-4F96-A5E5-BDB24A88C0D5}"/>
    <dgm:cxn modelId="{FEB8F6EB-7030-451D-912C-5D4B73BD333F}" srcId="{C80B8609-AE62-49EA-9E18-036367D967DB}" destId="{AF54AC64-461D-4FB0-81A8-608ADB89FEE4}" srcOrd="7" destOrd="0" parTransId="{32BC8FA8-F0FC-49C0-B333-90C9FF7116E4}" sibTransId="{0077D4AB-6D39-4E3A-B4D3-CEEB0FCAF7B6}"/>
    <dgm:cxn modelId="{F51367F0-8A6C-4456-B78A-FBB86F8F0FB0}" type="presOf" srcId="{1C1E49A8-29F9-4491-BAE8-942C7F8CF9EE}" destId="{522A3346-F44F-4BE0-9FC0-7DC32B084894}" srcOrd="0" destOrd="0" presId="urn:microsoft.com/office/officeart/2005/8/layout/vList2"/>
    <dgm:cxn modelId="{9FB263F4-A68C-47C2-B5C5-07346C405944}" srcId="{C80B8609-AE62-49EA-9E18-036367D967DB}" destId="{6FCEAE54-3922-46B6-9FBC-D023B064B7BB}" srcOrd="1" destOrd="0" parTransId="{CFB0C9B8-8317-43BE-BC72-DA1D0C494715}" sibTransId="{A0DCF29D-5194-4DD4-98B7-DDEB078BCF86}"/>
    <dgm:cxn modelId="{B446E3F8-DAE4-4334-A4FD-495C6CA9B012}" srcId="{C80B8609-AE62-49EA-9E18-036367D967DB}" destId="{26B35FDE-2870-4DC1-A090-A65A223AF224}" srcOrd="6" destOrd="0" parTransId="{92A73F29-3C52-4FBF-AA33-60BE5F58C477}" sibTransId="{483EBA01-DE01-4AD7-817B-AEECEC9DB12D}"/>
    <dgm:cxn modelId="{3F639762-DDB5-4143-94F1-5D72158C0637}" type="presParOf" srcId="{152F83B8-CB7B-4A1F-83F0-7C7D2E698CA5}" destId="{FC941B98-DB5D-4B0C-8D21-5CA4DDAADE14}" srcOrd="0" destOrd="0" presId="urn:microsoft.com/office/officeart/2005/8/layout/vList2"/>
    <dgm:cxn modelId="{44F8A4BD-0678-4BC7-9B39-0649E7467C98}" type="presParOf" srcId="{152F83B8-CB7B-4A1F-83F0-7C7D2E698CA5}" destId="{1394D564-6752-4B17-BF1B-D5DA3F228C3A}" srcOrd="1" destOrd="0" presId="urn:microsoft.com/office/officeart/2005/8/layout/vList2"/>
    <dgm:cxn modelId="{A1FC5ECD-8D10-44A0-9A9E-5C0A113F362C}" type="presParOf" srcId="{152F83B8-CB7B-4A1F-83F0-7C7D2E698CA5}" destId="{BF4F27AD-3D49-43C1-B6E8-245647612823}" srcOrd="2" destOrd="0" presId="urn:microsoft.com/office/officeart/2005/8/layout/vList2"/>
    <dgm:cxn modelId="{F48F720D-BA49-41E1-A5DC-0CB0AD0A6140}" type="presParOf" srcId="{152F83B8-CB7B-4A1F-83F0-7C7D2E698CA5}" destId="{5BCB277D-CB89-4EF8-BBA0-3A4C3778E774}" srcOrd="3" destOrd="0" presId="urn:microsoft.com/office/officeart/2005/8/layout/vList2"/>
    <dgm:cxn modelId="{65220D5E-8551-430D-8F65-7774D46DE81D}" type="presParOf" srcId="{152F83B8-CB7B-4A1F-83F0-7C7D2E698CA5}" destId="{766403E0-444D-46A9-AAA0-8D5234FE5C6E}" srcOrd="4" destOrd="0" presId="urn:microsoft.com/office/officeart/2005/8/layout/vList2"/>
    <dgm:cxn modelId="{40CCC7A8-C1B1-479C-981F-605D5BF6BBCA}" type="presParOf" srcId="{152F83B8-CB7B-4A1F-83F0-7C7D2E698CA5}" destId="{4D043648-FF78-4778-A73C-B362AA8AD52E}" srcOrd="5" destOrd="0" presId="urn:microsoft.com/office/officeart/2005/8/layout/vList2"/>
    <dgm:cxn modelId="{E560A557-60B0-4FF6-AAA0-100FD6196997}" type="presParOf" srcId="{152F83B8-CB7B-4A1F-83F0-7C7D2E698CA5}" destId="{7EBA2CE5-6D8F-4DA7-80CD-3D869C6A31CD}" srcOrd="6" destOrd="0" presId="urn:microsoft.com/office/officeart/2005/8/layout/vList2"/>
    <dgm:cxn modelId="{DED3DE8B-6D81-4E4C-B5B8-4039B560E507}" type="presParOf" srcId="{152F83B8-CB7B-4A1F-83F0-7C7D2E698CA5}" destId="{BAB6918E-4424-48F1-B90A-08E487057409}" srcOrd="7" destOrd="0" presId="urn:microsoft.com/office/officeart/2005/8/layout/vList2"/>
    <dgm:cxn modelId="{FB349CC6-5576-4C8B-8494-8B9C46FF71F7}" type="presParOf" srcId="{152F83B8-CB7B-4A1F-83F0-7C7D2E698CA5}" destId="{0FFBEE0C-C86B-4E7C-BFD0-791029D4FE63}" srcOrd="8" destOrd="0" presId="urn:microsoft.com/office/officeart/2005/8/layout/vList2"/>
    <dgm:cxn modelId="{DFC1E607-1CA0-47FB-A87A-11472D072045}" type="presParOf" srcId="{152F83B8-CB7B-4A1F-83F0-7C7D2E698CA5}" destId="{BA4DBBAE-7936-4EDF-960E-2A5BE65DC810}" srcOrd="9" destOrd="0" presId="urn:microsoft.com/office/officeart/2005/8/layout/vList2"/>
    <dgm:cxn modelId="{4B89E2C9-EEAC-4BB3-9E90-7527AA518898}" type="presParOf" srcId="{152F83B8-CB7B-4A1F-83F0-7C7D2E698CA5}" destId="{56A1D4E8-3272-41F1-BF9A-FC48A247A826}" srcOrd="10" destOrd="0" presId="urn:microsoft.com/office/officeart/2005/8/layout/vList2"/>
    <dgm:cxn modelId="{775A56D8-1CF4-4BE5-8E72-164BF151E798}" type="presParOf" srcId="{152F83B8-CB7B-4A1F-83F0-7C7D2E698CA5}" destId="{FD227C02-DF2E-48C3-8DDE-A9A39F57D68E}" srcOrd="11" destOrd="0" presId="urn:microsoft.com/office/officeart/2005/8/layout/vList2"/>
    <dgm:cxn modelId="{B6A558A0-4344-4A12-A304-C6EAA1CB98DC}" type="presParOf" srcId="{152F83B8-CB7B-4A1F-83F0-7C7D2E698CA5}" destId="{EEB90F89-BDED-40EB-BCEA-DF70474F0E9C}" srcOrd="12" destOrd="0" presId="urn:microsoft.com/office/officeart/2005/8/layout/vList2"/>
    <dgm:cxn modelId="{162F6A3E-2C86-4B3D-A51D-204303B7669A}" type="presParOf" srcId="{152F83B8-CB7B-4A1F-83F0-7C7D2E698CA5}" destId="{ED308D6A-6262-46CC-9466-D695BE38DC5B}" srcOrd="13" destOrd="0" presId="urn:microsoft.com/office/officeart/2005/8/layout/vList2"/>
    <dgm:cxn modelId="{1AB342B4-3433-4AAC-A192-365F0F27EB78}" type="presParOf" srcId="{152F83B8-CB7B-4A1F-83F0-7C7D2E698CA5}" destId="{952B8499-216C-4B2E-9059-BE8138E070B8}" srcOrd="14" destOrd="0" presId="urn:microsoft.com/office/officeart/2005/8/layout/vList2"/>
    <dgm:cxn modelId="{972180F9-8B60-47FB-AFE5-09D2E616CC1A}" type="presParOf" srcId="{152F83B8-CB7B-4A1F-83F0-7C7D2E698CA5}" destId="{38268CEB-33D0-49B8-B80D-0D171AB6A8A2}" srcOrd="15" destOrd="0" presId="urn:microsoft.com/office/officeart/2005/8/layout/vList2"/>
    <dgm:cxn modelId="{72427934-9059-423D-A3B7-9478871403F5}" type="presParOf" srcId="{152F83B8-CB7B-4A1F-83F0-7C7D2E698CA5}" destId="{FAE8999C-75CC-4017-BE11-D22022F2F4FF}" srcOrd="16" destOrd="0" presId="urn:microsoft.com/office/officeart/2005/8/layout/vList2"/>
    <dgm:cxn modelId="{5BBE554E-5813-49A2-B598-3D3BF5BC22B4}" type="presParOf" srcId="{152F83B8-CB7B-4A1F-83F0-7C7D2E698CA5}" destId="{C5F7F5EC-59B7-43F3-BB6C-E5C10BC2A80F}" srcOrd="17" destOrd="0" presId="urn:microsoft.com/office/officeart/2005/8/layout/vList2"/>
    <dgm:cxn modelId="{C8129D8E-5DD7-45C7-8FA0-D8F5A08E13BB}" type="presParOf" srcId="{152F83B8-CB7B-4A1F-83F0-7C7D2E698CA5}" destId="{F6D62BEC-7762-44C9-88F1-04550760B4E6}" srcOrd="18" destOrd="0" presId="urn:microsoft.com/office/officeart/2005/8/layout/vList2"/>
    <dgm:cxn modelId="{AFB4D6E8-84F9-4246-B457-A5D327EE9350}" type="presParOf" srcId="{152F83B8-CB7B-4A1F-83F0-7C7D2E698CA5}" destId="{5D01BE9D-3ED5-4EDE-88C1-B00D3D31CCD7}" srcOrd="19" destOrd="0" presId="urn:microsoft.com/office/officeart/2005/8/layout/vList2"/>
    <dgm:cxn modelId="{987CE7D5-46A7-49D0-A678-E882FE9C6A57}" type="presParOf" srcId="{152F83B8-CB7B-4A1F-83F0-7C7D2E698CA5}" destId="{44DFE3DE-2CA3-4A7A-AC30-EAE161BCB135}" srcOrd="20" destOrd="0" presId="urn:microsoft.com/office/officeart/2005/8/layout/vList2"/>
    <dgm:cxn modelId="{A4AA8D2B-8308-4B19-ADDB-C14CECB8594A}" type="presParOf" srcId="{152F83B8-CB7B-4A1F-83F0-7C7D2E698CA5}" destId="{A3B3993B-304B-43B4-8C8D-CF3D059DBF16}" srcOrd="21" destOrd="0" presId="urn:microsoft.com/office/officeart/2005/8/layout/vList2"/>
    <dgm:cxn modelId="{A6E279EC-7357-431B-9AA2-75C80C562DC0}" type="presParOf" srcId="{152F83B8-CB7B-4A1F-83F0-7C7D2E698CA5}" destId="{B77777A0-67ED-41B1-931C-143A7CB0511B}" srcOrd="22" destOrd="0" presId="urn:microsoft.com/office/officeart/2005/8/layout/vList2"/>
    <dgm:cxn modelId="{FF673298-74C5-4AE8-9035-B834937BB336}" type="presParOf" srcId="{152F83B8-CB7B-4A1F-83F0-7C7D2E698CA5}" destId="{62ACA7B3-6BF2-41A4-B8FF-68DDF34D980C}" srcOrd="23" destOrd="0" presId="urn:microsoft.com/office/officeart/2005/8/layout/vList2"/>
    <dgm:cxn modelId="{1F8382D9-4662-46EE-9292-FFEF8A5A8B9D}" type="presParOf" srcId="{152F83B8-CB7B-4A1F-83F0-7C7D2E698CA5}" destId="{2C4F78CE-0963-4C20-93EC-DA7D6FBC69A9}" srcOrd="24" destOrd="0" presId="urn:microsoft.com/office/officeart/2005/8/layout/vList2"/>
    <dgm:cxn modelId="{0567D06C-5AAE-45E9-A18C-7820A76D186B}" type="presParOf" srcId="{152F83B8-CB7B-4A1F-83F0-7C7D2E698CA5}" destId="{05A480FE-29DD-4E57-9C5F-B64B9934A3B2}" srcOrd="25" destOrd="0" presId="urn:microsoft.com/office/officeart/2005/8/layout/vList2"/>
    <dgm:cxn modelId="{A0FAC33A-64AA-442C-8741-FAA71C4064A8}" type="presParOf" srcId="{152F83B8-CB7B-4A1F-83F0-7C7D2E698CA5}" destId="{DDB2C9D7-B4F7-43BB-9296-07B8E20C1F04}" srcOrd="26" destOrd="0" presId="urn:microsoft.com/office/officeart/2005/8/layout/vList2"/>
    <dgm:cxn modelId="{80AF9C0D-7444-4A58-9F85-EEA1F5D69A60}" type="presParOf" srcId="{152F83B8-CB7B-4A1F-83F0-7C7D2E698CA5}" destId="{242B2DA7-C394-4F3D-80FA-3244FBB4CFA9}" srcOrd="27" destOrd="0" presId="urn:microsoft.com/office/officeart/2005/8/layout/vList2"/>
    <dgm:cxn modelId="{FD607425-DE91-4A3F-8AD1-3D9C5FD2EFEB}" type="presParOf" srcId="{152F83B8-CB7B-4A1F-83F0-7C7D2E698CA5}" destId="{C2FF0721-88A4-406C-A7B0-E2C774E086AE}" srcOrd="28" destOrd="0" presId="urn:microsoft.com/office/officeart/2005/8/layout/vList2"/>
    <dgm:cxn modelId="{298184D2-9D8B-4E61-BF61-43FDD3958A9C}" type="presParOf" srcId="{152F83B8-CB7B-4A1F-83F0-7C7D2E698CA5}" destId="{7F533963-1684-4503-AAC6-C42D0D9D25ED}" srcOrd="29" destOrd="0" presId="urn:microsoft.com/office/officeart/2005/8/layout/vList2"/>
    <dgm:cxn modelId="{85D12584-8CAA-44DC-A08F-8DD3C8E7644E}" type="presParOf" srcId="{152F83B8-CB7B-4A1F-83F0-7C7D2E698CA5}" destId="{522A3346-F44F-4BE0-9FC0-7DC32B084894}" srcOrd="30" destOrd="0" presId="urn:microsoft.com/office/officeart/2005/8/layout/vList2"/>
    <dgm:cxn modelId="{7477CABC-44D6-449E-81DB-B99ECCD7E86F}" type="presParOf" srcId="{152F83B8-CB7B-4A1F-83F0-7C7D2E698CA5}" destId="{56D79FF4-CCEA-4F2C-8502-948A76142727}" srcOrd="31" destOrd="0" presId="urn:microsoft.com/office/officeart/2005/8/layout/vList2"/>
    <dgm:cxn modelId="{ABD58528-AD6F-4BD5-9EDA-5E4E83BD63A9}" type="presParOf" srcId="{152F83B8-CB7B-4A1F-83F0-7C7D2E698CA5}" destId="{54C9DB94-85C5-4967-9671-3CB2D7B94A0C}" srcOrd="32" destOrd="0" presId="urn:microsoft.com/office/officeart/2005/8/layout/vList2"/>
    <dgm:cxn modelId="{569B0E50-3F24-4C2B-9774-2664D2C05C88}" type="presParOf" srcId="{152F83B8-CB7B-4A1F-83F0-7C7D2E698CA5}" destId="{8A54E940-FF7F-41DF-95F5-1E0A8014C141}" srcOrd="33" destOrd="0" presId="urn:microsoft.com/office/officeart/2005/8/layout/vList2"/>
    <dgm:cxn modelId="{1790F03C-C45B-409E-B4CB-B697010B09F0}" type="presParOf" srcId="{152F83B8-CB7B-4A1F-83F0-7C7D2E698CA5}" destId="{E53F43BC-D5A2-4B00-8788-29D127B4CF07}" srcOrd="3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41B98-DB5D-4B0C-8D21-5CA4DDAADE14}">
      <dsp:nvSpPr>
        <dsp:cNvPr id="0" name=""/>
        <dsp:cNvSpPr/>
      </dsp:nvSpPr>
      <dsp:spPr>
        <a:xfrm>
          <a:off x="0" y="142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1100" kern="1200" dirty="0">
              <a:latin typeface="Calibri"/>
              <a:cs typeface="Calibri"/>
            </a:rPr>
            <a:t>0. Introducción</a:t>
          </a:r>
          <a:endParaRPr lang="en-US" sz="1100" kern="1200" dirty="0">
            <a:latin typeface="Calibri"/>
            <a:cs typeface="Calibri"/>
          </a:endParaRPr>
        </a:p>
      </dsp:txBody>
      <dsp:txXfrm>
        <a:off x="12851" y="27092"/>
        <a:ext cx="7823170" cy="237548"/>
      </dsp:txXfrm>
    </dsp:sp>
    <dsp:sp modelId="{BF4F27AD-3D49-43C1-B6E8-245647612823}">
      <dsp:nvSpPr>
        <dsp:cNvPr id="0" name=""/>
        <dsp:cNvSpPr/>
      </dsp:nvSpPr>
      <dsp:spPr>
        <a:xfrm>
          <a:off x="0" y="3062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1100" b="0" kern="1200" dirty="0">
              <a:solidFill>
                <a:schemeClr val="tx1"/>
              </a:solidFill>
              <a:latin typeface="+mn-lt"/>
              <a:cs typeface="Calibri"/>
            </a:rPr>
            <a:t>1_01. </a:t>
          </a:r>
          <a:r>
            <a:rPr lang="es-CO" sz="1100" b="0" kern="1200" dirty="0">
              <a:solidFill>
                <a:schemeClr val="tx1"/>
              </a:solidFill>
              <a:latin typeface="+mn-lt"/>
            </a:rPr>
            <a:t>¿Qué es y qué no es un caso de enseñanza?</a:t>
          </a:r>
          <a:endParaRPr lang="en-US" sz="1100" b="0" kern="1200" dirty="0">
            <a:solidFill>
              <a:schemeClr val="tx1"/>
            </a:solidFill>
          </a:endParaRPr>
        </a:p>
      </dsp:txBody>
      <dsp:txXfrm>
        <a:off x="12851" y="319142"/>
        <a:ext cx="7823170" cy="237548"/>
      </dsp:txXfrm>
    </dsp:sp>
    <dsp:sp modelId="{766403E0-444D-46A9-AAA0-8D5234FE5C6E}">
      <dsp:nvSpPr>
        <dsp:cNvPr id="0" name=""/>
        <dsp:cNvSpPr/>
      </dsp:nvSpPr>
      <dsp:spPr>
        <a:xfrm>
          <a:off x="0" y="5983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1_02. Fundamentos Pedagógicos de un caso</a:t>
          </a:r>
        </a:p>
      </dsp:txBody>
      <dsp:txXfrm>
        <a:off x="12851" y="611192"/>
        <a:ext cx="7823170" cy="237548"/>
      </dsp:txXfrm>
    </dsp:sp>
    <dsp:sp modelId="{7EBA2CE5-6D8F-4DA7-80CD-3D869C6A31CD}">
      <dsp:nvSpPr>
        <dsp:cNvPr id="0" name=""/>
        <dsp:cNvSpPr/>
      </dsp:nvSpPr>
      <dsp:spPr>
        <a:xfrm>
          <a:off x="0" y="8903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1_03. </a:t>
          </a:r>
          <a:r>
            <a:rPr lang="es-MX" sz="1100" kern="1200" dirty="0">
              <a:latin typeface="Calibri"/>
              <a:ea typeface="Calibri" panose="020F0502020204030204" pitchFamily="34" charset="0"/>
              <a:cs typeface="Calibri"/>
            </a:rPr>
            <a:t>Estructura de un caso de enseñanza</a:t>
          </a:r>
          <a:endParaRPr lang="es-CO" sz="1100" kern="1200" dirty="0">
            <a:latin typeface="Calibri"/>
            <a:ea typeface="Calibri" panose="020F0502020204030204" pitchFamily="34" charset="0"/>
            <a:cs typeface="Calibri"/>
          </a:endParaRPr>
        </a:p>
      </dsp:txBody>
      <dsp:txXfrm>
        <a:off x="12851" y="903242"/>
        <a:ext cx="7823170" cy="237548"/>
      </dsp:txXfrm>
    </dsp:sp>
    <dsp:sp modelId="{0FFBEE0C-C86B-4E7C-BFD0-791029D4FE63}">
      <dsp:nvSpPr>
        <dsp:cNvPr id="0" name=""/>
        <dsp:cNvSpPr/>
      </dsp:nvSpPr>
      <dsp:spPr>
        <a:xfrm>
          <a:off x="0" y="11824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1_04. </a:t>
          </a:r>
          <a:r>
            <a:rPr lang="es-MX" sz="1100" kern="1200" dirty="0">
              <a:latin typeface="Calibri"/>
              <a:ea typeface="Calibri" panose="020F0502020204030204" pitchFamily="34" charset="0"/>
              <a:cs typeface="Calibri"/>
            </a:rPr>
            <a:t>¿Cómo enseñar con casos de enseñanza?</a:t>
          </a: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 </a:t>
          </a:r>
          <a:endParaRPr lang="es-CO" sz="1100" kern="1200" dirty="0">
            <a:latin typeface="Calibri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2851" y="1195292"/>
        <a:ext cx="7823170" cy="237548"/>
      </dsp:txXfrm>
    </dsp:sp>
    <dsp:sp modelId="{56A1D4E8-3272-41F1-BF9A-FC48A247A826}">
      <dsp:nvSpPr>
        <dsp:cNvPr id="0" name=""/>
        <dsp:cNvSpPr/>
      </dsp:nvSpPr>
      <dsp:spPr>
        <a:xfrm>
          <a:off x="0" y="14744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0" kern="1200" dirty="0">
              <a:solidFill>
                <a:schemeClr val="tx1"/>
              </a:solidFill>
              <a:latin typeface="Calibri"/>
              <a:ea typeface="Calibri"/>
              <a:cs typeface="Calibri"/>
            </a:rPr>
            <a:t>1_05. Planeación de un curso con casos de enseñanza</a:t>
          </a:r>
        </a:p>
      </dsp:txBody>
      <dsp:txXfrm>
        <a:off x="12851" y="1487342"/>
        <a:ext cx="7823170" cy="237548"/>
      </dsp:txXfrm>
    </dsp:sp>
    <dsp:sp modelId="{EEB90F89-BDED-40EB-BCEA-DF70474F0E9C}">
      <dsp:nvSpPr>
        <dsp:cNvPr id="0" name=""/>
        <dsp:cNvSpPr/>
      </dsp:nvSpPr>
      <dsp:spPr>
        <a:xfrm>
          <a:off x="0" y="17665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1_06. ¿Cómo preparar a los alumnos para el aprendizaje con casos de enseñanza?</a:t>
          </a:r>
        </a:p>
      </dsp:txBody>
      <dsp:txXfrm>
        <a:off x="12851" y="1779392"/>
        <a:ext cx="7823170" cy="237548"/>
      </dsp:txXfrm>
    </dsp:sp>
    <dsp:sp modelId="{952B8499-216C-4B2E-9059-BE8138E070B8}">
      <dsp:nvSpPr>
        <dsp:cNvPr id="0" name=""/>
        <dsp:cNvSpPr/>
      </dsp:nvSpPr>
      <dsp:spPr>
        <a:xfrm>
          <a:off x="0" y="20585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1_07. Evaluación del aprendizaje con casos de enseñanza</a:t>
          </a:r>
        </a:p>
      </dsp:txBody>
      <dsp:txXfrm>
        <a:off x="12851" y="2071442"/>
        <a:ext cx="7823170" cy="237548"/>
      </dsp:txXfrm>
    </dsp:sp>
    <dsp:sp modelId="{FAE8999C-75CC-4017-BE11-D22022F2F4FF}">
      <dsp:nvSpPr>
        <dsp:cNvPr id="0" name=""/>
        <dsp:cNvSpPr/>
      </dsp:nvSpPr>
      <dsp:spPr>
        <a:xfrm>
          <a:off x="0" y="23506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Times New Roman"/>
            </a:rPr>
            <a:t>1_08.</a:t>
          </a:r>
          <a:r>
            <a:rPr lang="es-CO" sz="1100" kern="1200" baseline="0" dirty="0">
              <a:latin typeface="Calibri"/>
              <a:ea typeface="Calibri" panose="020F0502020204030204" pitchFamily="34" charset="0"/>
              <a:cs typeface="Times New Roman"/>
            </a:rPr>
            <a:t> </a:t>
          </a:r>
          <a:r>
            <a:rPr lang="es-MX" sz="1100" kern="1200" baseline="0" dirty="0">
              <a:latin typeface="Calibri"/>
              <a:cs typeface="Times New Roman"/>
            </a:rPr>
            <a:t>Las Notas de Enseñanza</a:t>
          </a:r>
          <a:endParaRPr lang="es-CO" sz="1100" kern="1200" dirty="0">
            <a:latin typeface="Calibri"/>
            <a:ea typeface="Calibri" panose="020F0502020204030204" pitchFamily="34" charset="0"/>
            <a:cs typeface="Times New Roman"/>
          </a:endParaRPr>
        </a:p>
      </dsp:txBody>
      <dsp:txXfrm>
        <a:off x="12851" y="2363492"/>
        <a:ext cx="7823170" cy="237548"/>
      </dsp:txXfrm>
    </dsp:sp>
    <dsp:sp modelId="{F6D62BEC-7762-44C9-88F1-04550760B4E6}">
      <dsp:nvSpPr>
        <dsp:cNvPr id="0" name=""/>
        <dsp:cNvSpPr/>
      </dsp:nvSpPr>
      <dsp:spPr>
        <a:xfrm>
          <a:off x="0" y="26426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2_01. Características de un buen caso de enseñanza</a:t>
          </a:r>
        </a:p>
      </dsp:txBody>
      <dsp:txXfrm>
        <a:off x="12851" y="2655542"/>
        <a:ext cx="7823170" cy="237548"/>
      </dsp:txXfrm>
    </dsp:sp>
    <dsp:sp modelId="{44DFE3DE-2CA3-4A7A-AC30-EAE161BCB135}">
      <dsp:nvSpPr>
        <dsp:cNvPr id="0" name=""/>
        <dsp:cNvSpPr/>
      </dsp:nvSpPr>
      <dsp:spPr>
        <a:xfrm>
          <a:off x="0" y="29347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1" kern="1200" dirty="0">
              <a:solidFill>
                <a:srgbClr val="00B0F0"/>
              </a:solidFill>
              <a:latin typeface="Calibri"/>
              <a:ea typeface="Calibri"/>
              <a:cs typeface="Calibri"/>
            </a:rPr>
            <a:t>2_02. Condiciones clave de un caso de enseñanza</a:t>
          </a:r>
        </a:p>
      </dsp:txBody>
      <dsp:txXfrm>
        <a:off x="12851" y="2947592"/>
        <a:ext cx="7823170" cy="237548"/>
      </dsp:txXfrm>
    </dsp:sp>
    <dsp:sp modelId="{B77777A0-67ED-41B1-931C-143A7CB0511B}">
      <dsp:nvSpPr>
        <dsp:cNvPr id="0" name=""/>
        <dsp:cNvSpPr/>
      </dsp:nvSpPr>
      <dsp:spPr>
        <a:xfrm>
          <a:off x="0" y="32267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2_03. Características del escritor de un caso de enseñanza</a:t>
          </a:r>
          <a:endParaRPr lang="es-CO" sz="1100" kern="1200" dirty="0">
            <a:latin typeface="Calibri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2851" y="3239642"/>
        <a:ext cx="7823170" cy="237548"/>
      </dsp:txXfrm>
    </dsp:sp>
    <dsp:sp modelId="{2C4F78CE-0963-4C20-93EC-DA7D6FBC69A9}">
      <dsp:nvSpPr>
        <dsp:cNvPr id="0" name=""/>
        <dsp:cNvSpPr/>
      </dsp:nvSpPr>
      <dsp:spPr>
        <a:xfrm>
          <a:off x="0" y="35188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2_04. Origen de un caso de enseñanza</a:t>
          </a:r>
        </a:p>
      </dsp:txBody>
      <dsp:txXfrm>
        <a:off x="12851" y="3531692"/>
        <a:ext cx="7823170" cy="237548"/>
      </dsp:txXfrm>
    </dsp:sp>
    <dsp:sp modelId="{DDB2C9D7-B4F7-43BB-9296-07B8E20C1F04}">
      <dsp:nvSpPr>
        <dsp:cNvPr id="0" name=""/>
        <dsp:cNvSpPr/>
      </dsp:nvSpPr>
      <dsp:spPr>
        <a:xfrm>
          <a:off x="0" y="38108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2_05. Enfoque del caso de enseñanza</a:t>
          </a:r>
        </a:p>
      </dsp:txBody>
      <dsp:txXfrm>
        <a:off x="12851" y="3823742"/>
        <a:ext cx="7823170" cy="237548"/>
      </dsp:txXfrm>
    </dsp:sp>
    <dsp:sp modelId="{C2FF0721-88A4-406C-A7B0-E2C774E086AE}">
      <dsp:nvSpPr>
        <dsp:cNvPr id="0" name=""/>
        <dsp:cNvSpPr/>
      </dsp:nvSpPr>
      <dsp:spPr>
        <a:xfrm>
          <a:off x="0" y="41029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2_06. Estructura del Caso y de las Notas de Enseñanza</a:t>
          </a:r>
        </a:p>
      </dsp:txBody>
      <dsp:txXfrm>
        <a:off x="12851" y="4115792"/>
        <a:ext cx="7823170" cy="237548"/>
      </dsp:txXfrm>
    </dsp:sp>
    <dsp:sp modelId="{522A3346-F44F-4BE0-9FC0-7DC32B084894}">
      <dsp:nvSpPr>
        <dsp:cNvPr id="0" name=""/>
        <dsp:cNvSpPr/>
      </dsp:nvSpPr>
      <dsp:spPr>
        <a:xfrm>
          <a:off x="0" y="43949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2_07. Proceso de escritura de un caso de enseñanza</a:t>
          </a:r>
        </a:p>
      </dsp:txBody>
      <dsp:txXfrm>
        <a:off x="12851" y="4407842"/>
        <a:ext cx="7823170" cy="237548"/>
      </dsp:txXfrm>
    </dsp:sp>
    <dsp:sp modelId="{54C9DB94-85C5-4967-9671-3CB2D7B94A0C}">
      <dsp:nvSpPr>
        <dsp:cNvPr id="0" name=""/>
        <dsp:cNvSpPr/>
      </dsp:nvSpPr>
      <dsp:spPr>
        <a:xfrm>
          <a:off x="0" y="4687042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Times New Roman"/>
            </a:rPr>
            <a:t>2_08. Escritura de las Notas de enseñanza</a:t>
          </a:r>
        </a:p>
      </dsp:txBody>
      <dsp:txXfrm>
        <a:off x="12851" y="4699893"/>
        <a:ext cx="7823170" cy="237548"/>
      </dsp:txXfrm>
    </dsp:sp>
    <dsp:sp modelId="{E53F43BC-D5A2-4B00-8788-29D127B4CF07}">
      <dsp:nvSpPr>
        <dsp:cNvPr id="0" name=""/>
        <dsp:cNvSpPr/>
      </dsp:nvSpPr>
      <dsp:spPr>
        <a:xfrm>
          <a:off x="0" y="4970212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2_09. Publicación del caso de enseñanza</a:t>
          </a:r>
          <a:endParaRPr lang="es-CO" sz="1100" kern="1200" dirty="0">
            <a:effectLst/>
            <a:latin typeface="Calibri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2851" y="4983063"/>
        <a:ext cx="7823170" cy="237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FABE1FF-7221-4663-8492-B684ECC192E2}" type="datetimeFigureOut">
              <a:rPr lang="es-CO"/>
              <a:pPr>
                <a:defRPr/>
              </a:pPr>
              <a:t>14/04/2023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D78ADB7-E21C-43F5-B9F0-D23D1DE77663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8220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5910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189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6946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52920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87470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046947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53919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37738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123372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>
            <a:extLst>
              <a:ext uri="{FF2B5EF4-FFF2-40B4-BE49-F238E27FC236}">
                <a16:creationId xmlns:a16="http://schemas.microsoft.com/office/drawing/2014/main" id="{4288DD15-3704-FD87-27BA-209174A4A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Z</a:t>
            </a:r>
            <a:endParaRPr lang="es-CO" dirty="0"/>
          </a:p>
        </p:txBody>
      </p:sp>
      <p:pic>
        <p:nvPicPr>
          <p:cNvPr id="7" name="Imagen 6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D1F47D7A-D7E8-C088-277E-67671FE51C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"/>
            <a:ext cx="12192000" cy="6854251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A4F9BDEE-19E5-5D4D-CBF1-1ABA78665029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058" y="2175075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00" dirty="0"/>
              <a:t>© </a:t>
            </a:r>
            <a:r>
              <a:rPr lang="es-ES" sz="600" dirty="0" err="1"/>
              <a:t>All</a:t>
            </a:r>
            <a:r>
              <a:rPr lang="es-ES" sz="600" dirty="0"/>
              <a:t> Copyright 2023 - </a:t>
            </a:r>
            <a:r>
              <a:rPr lang="es-ES" sz="600" b="1" dirty="0"/>
              <a:t>UNIMINUTO</a:t>
            </a:r>
          </a:p>
          <a:p>
            <a:r>
              <a:rPr lang="es-ES" sz="600" dirty="0"/>
              <a:t>Vicerrectoría General Académica</a:t>
            </a:r>
            <a:endParaRPr lang="es-CO" sz="60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7D4CC96D-7AF9-68CF-159C-25D9D3BC6CA3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8" y="4268147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 dirty="0"/>
              <a:t>Dirección de Docencia - </a:t>
            </a:r>
            <a:r>
              <a:rPr lang="es-ES" sz="788" b="1" dirty="0"/>
              <a:t>Subdirección de Docencia</a:t>
            </a:r>
            <a:endParaRPr lang="es-CO" sz="788" b="1" dirty="0"/>
          </a:p>
        </p:txBody>
      </p:sp>
      <p:pic>
        <p:nvPicPr>
          <p:cNvPr id="10" name="Imagen 9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C4B2FD3-F1A5-C790-D1C8-8DCEAC84BA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622" y="1153764"/>
            <a:ext cx="5929087" cy="3322373"/>
          </a:xfrm>
          <a:prstGeom prst="rect">
            <a:avLst/>
          </a:prstGeom>
        </p:spPr>
      </p:pic>
      <p:pic>
        <p:nvPicPr>
          <p:cNvPr id="11" name="Imagen 10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ACF27CC0-8B45-5B3E-6D89-7551114ED8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22" y="6230458"/>
            <a:ext cx="2467265" cy="36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86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atrón de fondo&#10;&#10;Descripción generada automáticamente">
            <a:extLst>
              <a:ext uri="{FF2B5EF4-FFF2-40B4-BE49-F238E27FC236}">
                <a16:creationId xmlns:a16="http://schemas.microsoft.com/office/drawing/2014/main" id="{A747C843-8FAA-C6C9-61B4-78D0A875E6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78E9063D-166D-D58F-010A-0979993E9D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743" y="1886188"/>
            <a:ext cx="5510515" cy="308562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3F906417-CD03-BC60-3D57-C1CAA63DB5CD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058" y="2175075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00" dirty="0">
                <a:solidFill>
                  <a:schemeClr val="bg1"/>
                </a:solidFill>
              </a:rPr>
              <a:t>© </a:t>
            </a:r>
            <a:r>
              <a:rPr lang="es-ES" sz="600" dirty="0" err="1">
                <a:solidFill>
                  <a:schemeClr val="bg1"/>
                </a:solidFill>
              </a:rPr>
              <a:t>All</a:t>
            </a:r>
            <a:r>
              <a:rPr lang="es-ES" sz="600" dirty="0">
                <a:solidFill>
                  <a:schemeClr val="bg1"/>
                </a:solidFill>
              </a:rPr>
              <a:t> Copyright 2023 - </a:t>
            </a:r>
            <a:r>
              <a:rPr lang="es-ES" sz="600" b="1" dirty="0">
                <a:solidFill>
                  <a:schemeClr val="bg1"/>
                </a:solidFill>
              </a:rPr>
              <a:t>UNIMINUTO</a:t>
            </a:r>
          </a:p>
          <a:p>
            <a:r>
              <a:rPr lang="es-ES" sz="600" dirty="0">
                <a:solidFill>
                  <a:schemeClr val="bg1"/>
                </a:solidFill>
              </a:rPr>
              <a:t>Vicerrectoría General Académica</a:t>
            </a:r>
            <a:endParaRPr lang="es-CO" sz="600" dirty="0">
              <a:solidFill>
                <a:schemeClr val="bg1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E829A17-EE5C-356A-0F8C-59BF0F77927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8" y="4268147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 dirty="0">
                <a:solidFill>
                  <a:schemeClr val="bg1"/>
                </a:solidFill>
              </a:rPr>
              <a:t>Dirección de Docencia - </a:t>
            </a:r>
            <a:r>
              <a:rPr lang="es-ES" sz="788" b="1" dirty="0">
                <a:solidFill>
                  <a:schemeClr val="bg1"/>
                </a:solidFill>
              </a:rPr>
              <a:t>Subdirección de Docencia</a:t>
            </a:r>
            <a:endParaRPr lang="es-CO" sz="788" b="1" dirty="0">
              <a:solidFill>
                <a:schemeClr val="bg1"/>
              </a:solidFill>
            </a:endParaRPr>
          </a:p>
        </p:txBody>
      </p:sp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09097989-66FD-B918-0664-EEE31C460E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22" y="6218719"/>
            <a:ext cx="2548381" cy="37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2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67076-E1B0-4BEE-89A0-DB58ABEC8D78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928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011D257E-A899-96D7-E658-5AFB677745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B3F3FDE-2857-3EE5-4FE8-958C19AD705F}"/>
              </a:ext>
            </a:extLst>
          </p:cNvPr>
          <p:cNvSpPr/>
          <p:nvPr userDrawn="1"/>
        </p:nvSpPr>
        <p:spPr>
          <a:xfrm>
            <a:off x="14400" y="0"/>
            <a:ext cx="12177601" cy="6858000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E2C00A9-9237-0979-E6E5-EB26885B4FC6}"/>
              </a:ext>
            </a:extLst>
          </p:cNvPr>
          <p:cNvSpPr/>
          <p:nvPr userDrawn="1"/>
        </p:nvSpPr>
        <p:spPr>
          <a:xfrm>
            <a:off x="1" y="383458"/>
            <a:ext cx="95865" cy="3613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pic>
        <p:nvPicPr>
          <p:cNvPr id="5" name="Imagen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539ABFC6-B0F0-1A22-DE72-A74F9DF849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873" y="1811591"/>
            <a:ext cx="1245043" cy="141506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83284991-48F6-7315-9930-76822B798AE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76570" y="1603600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s-ES" sz="788" dirty="0" err="1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 Copyright 2023 - </a:t>
            </a:r>
            <a:r>
              <a:rPr lang="es-ES" sz="788" b="1" dirty="0">
                <a:solidFill>
                  <a:schemeClr val="bg1">
                    <a:lumMod val="65000"/>
                  </a:schemeClr>
                </a:solidFill>
              </a:rPr>
              <a:t>UNIMINUTO</a:t>
            </a:r>
          </a:p>
          <a:p>
            <a:pPr algn="r"/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Vicerrectoría General Académica</a:t>
            </a:r>
            <a:endParaRPr lang="es-CO" sz="788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E25A440-911C-CBCD-76DF-0499EC31D13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82836" y="3826940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Dirección de Docencia</a:t>
            </a:r>
          </a:p>
          <a:p>
            <a:r>
              <a:rPr lang="es-ES" sz="788" b="1" dirty="0">
                <a:solidFill>
                  <a:schemeClr val="bg1">
                    <a:lumMod val="65000"/>
                  </a:schemeClr>
                </a:solidFill>
              </a:rPr>
              <a:t>Subdirección de Docencia</a:t>
            </a:r>
            <a:endParaRPr lang="es-CO" sz="788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Imagen 7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6E1F16B9-EBE1-A51F-1ADA-8D4E82025B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125" y="6123934"/>
            <a:ext cx="3188263" cy="471052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CB3FCEFF-1D58-DE2E-5CAF-DD3AAB7A46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66" y="350769"/>
            <a:ext cx="5079244" cy="493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 dirty="0"/>
              <a:t>Titular</a:t>
            </a:r>
            <a:endParaRPr lang="es-CO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D80473B4-8538-8F84-3195-F585F8CF4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83" y="1640021"/>
            <a:ext cx="9931404" cy="3835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 dirty="0"/>
              <a:t>El Centro y el contenido a desarrollar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632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45D57B3C-FA2A-9E83-C425-F39BEDB893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62858" y="0"/>
            <a:ext cx="16473947" cy="700046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0B52A8D-FBC6-9FFC-CA5E-28FA103F6928}"/>
              </a:ext>
            </a:extLst>
          </p:cNvPr>
          <p:cNvSpPr/>
          <p:nvPr userDrawn="1"/>
        </p:nvSpPr>
        <p:spPr>
          <a:xfrm>
            <a:off x="14400" y="0"/>
            <a:ext cx="12177601" cy="6858000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 dirty="0"/>
          </a:p>
        </p:txBody>
      </p:sp>
      <p:pic>
        <p:nvPicPr>
          <p:cNvPr id="4" name="Imagen 3" descr="Forma&#10;&#10;Descripción generada automáticamente con confianza media">
            <a:extLst>
              <a:ext uri="{FF2B5EF4-FFF2-40B4-BE49-F238E27FC236}">
                <a16:creationId xmlns:a16="http://schemas.microsoft.com/office/drawing/2014/main" id="{B8F0D534-6B32-234F-5937-54B4BF70E1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383" y="951328"/>
            <a:ext cx="1245043" cy="141506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E03FD6D0-AEB1-2C6E-8186-F7024F8EB53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77339" y="1603600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Dirección de Docencia</a:t>
            </a:r>
          </a:p>
          <a:p>
            <a:pPr algn="r"/>
            <a:r>
              <a:rPr lang="es-ES" sz="788" b="1" dirty="0">
                <a:solidFill>
                  <a:schemeClr val="bg1">
                    <a:lumMod val="65000"/>
                  </a:schemeClr>
                </a:solidFill>
              </a:rPr>
              <a:t>Subdirección de Docencia</a:t>
            </a:r>
            <a:endParaRPr lang="es-CO" sz="788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4F57C20-2BC4-F76C-A63A-C92F50F4B1C7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3296447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s-ES" sz="788" dirty="0" err="1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 Copyright 2023 - </a:t>
            </a:r>
            <a:r>
              <a:rPr lang="es-ES" sz="788" b="1" dirty="0">
                <a:solidFill>
                  <a:schemeClr val="bg1">
                    <a:lumMod val="65000"/>
                  </a:schemeClr>
                </a:solidFill>
              </a:rPr>
              <a:t>UNIMINUTO</a:t>
            </a:r>
          </a:p>
          <a:p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Vicerrectoría General Académica</a:t>
            </a:r>
            <a:endParaRPr lang="es-CO" sz="788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10B15C6-8757-D110-07FD-04194D6238AE}"/>
              </a:ext>
            </a:extLst>
          </p:cNvPr>
          <p:cNvSpPr/>
          <p:nvPr userDrawn="1"/>
        </p:nvSpPr>
        <p:spPr>
          <a:xfrm>
            <a:off x="1" y="383458"/>
            <a:ext cx="95865" cy="3613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pic>
        <p:nvPicPr>
          <p:cNvPr id="8" name="Imagen 7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04065E4D-9E3C-AAA0-35B6-6973FCC10B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125" y="6123934"/>
            <a:ext cx="3188263" cy="471052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2BC86212-31A0-680A-188D-388FFA416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66" y="350769"/>
            <a:ext cx="5079244" cy="493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 dirty="0"/>
              <a:t>Titular</a:t>
            </a:r>
            <a:endParaRPr lang="es-CO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186B9E56-2383-1D2C-D804-B2C34E379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83" y="1640021"/>
            <a:ext cx="9931404" cy="3835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 dirty="0"/>
              <a:t>El Centro y el contenido a desarrollar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02431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2A7F1D0D-9911-32F8-F344-166FA366D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Z</a:t>
            </a:r>
            <a:endParaRPr lang="es-CO" dirty="0"/>
          </a:p>
        </p:txBody>
      </p:sp>
      <p:pic>
        <p:nvPicPr>
          <p:cNvPr id="3" name="Imagen 2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A56BBD0C-A9FF-E0E3-B0A8-180FE85A2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"/>
            <a:ext cx="12192000" cy="6854251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6675C9E8-1407-0CFD-1025-039D0C56BA65}"/>
              </a:ext>
            </a:extLst>
          </p:cNvPr>
          <p:cNvSpPr txBox="1">
            <a:spLocks/>
          </p:cNvSpPr>
          <p:nvPr userDrawn="1"/>
        </p:nvSpPr>
        <p:spPr>
          <a:xfrm>
            <a:off x="4740843" y="6231373"/>
            <a:ext cx="2710316" cy="41597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 dirty="0"/>
              <a:t>© </a:t>
            </a:r>
            <a:r>
              <a:rPr lang="es-ES" sz="788" dirty="0" err="1"/>
              <a:t>All</a:t>
            </a:r>
            <a:r>
              <a:rPr lang="es-ES" sz="788" dirty="0"/>
              <a:t> Copyright 2023 - </a:t>
            </a:r>
            <a:r>
              <a:rPr lang="es-ES" sz="788" b="1" dirty="0"/>
              <a:t>UNIMINUTO</a:t>
            </a:r>
          </a:p>
          <a:p>
            <a:r>
              <a:rPr lang="es-ES" sz="788" dirty="0"/>
              <a:t>Vicerrectoría General Académica</a:t>
            </a:r>
            <a:endParaRPr lang="es-CO" sz="788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96E49C6-1672-0737-F7F2-83230733066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8" y="4268147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 dirty="0"/>
              <a:t>Dirección de Docencia - </a:t>
            </a:r>
            <a:r>
              <a:rPr lang="es-ES" sz="788" b="1" dirty="0"/>
              <a:t>Subdirección de Docencia</a:t>
            </a:r>
            <a:endParaRPr lang="es-CO" sz="788" b="1" dirty="0"/>
          </a:p>
        </p:txBody>
      </p:sp>
      <p:pic>
        <p:nvPicPr>
          <p:cNvPr id="6" name="Imagen 5" descr="Forma&#10;&#10;Descripción generada automáticamente con confianza media">
            <a:extLst>
              <a:ext uri="{FF2B5EF4-FFF2-40B4-BE49-F238E27FC236}">
                <a16:creationId xmlns:a16="http://schemas.microsoft.com/office/drawing/2014/main" id="{DAA971CF-A33B-D1E7-DC48-8DDFC86212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35" y="2053939"/>
            <a:ext cx="5007132" cy="155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43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atrón de fondo&#10;&#10;Descripción generada automáticamente">
            <a:extLst>
              <a:ext uri="{FF2B5EF4-FFF2-40B4-BE49-F238E27FC236}">
                <a16:creationId xmlns:a16="http://schemas.microsoft.com/office/drawing/2014/main" id="{BAEFF30E-B99F-9F7A-D3A8-ED3A8044D0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"/>
            <a:ext cx="12192000" cy="6854251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95CFC0EF-89DC-DCA7-528D-62E29D7FC6D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4343581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 dirty="0">
                <a:solidFill>
                  <a:schemeClr val="bg1"/>
                </a:solidFill>
              </a:rPr>
              <a:t>© </a:t>
            </a:r>
            <a:r>
              <a:rPr lang="es-ES" sz="788" dirty="0" err="1">
                <a:solidFill>
                  <a:schemeClr val="bg1"/>
                </a:solidFill>
              </a:rPr>
              <a:t>All</a:t>
            </a:r>
            <a:r>
              <a:rPr lang="es-ES" sz="788" dirty="0">
                <a:solidFill>
                  <a:schemeClr val="bg1"/>
                </a:solidFill>
              </a:rPr>
              <a:t> Copyright 2023 - </a:t>
            </a:r>
            <a:r>
              <a:rPr lang="es-ES" sz="788" b="1" dirty="0">
                <a:solidFill>
                  <a:schemeClr val="bg1"/>
                </a:solidFill>
              </a:rPr>
              <a:t>UNIMINUTO</a:t>
            </a:r>
          </a:p>
          <a:p>
            <a:pPr algn="l"/>
            <a:r>
              <a:rPr lang="es-ES" sz="788" dirty="0">
                <a:solidFill>
                  <a:schemeClr val="bg1"/>
                </a:solidFill>
              </a:rPr>
              <a:t>Vicerrectoría General Académica</a:t>
            </a:r>
            <a:endParaRPr lang="es-CO" sz="788" dirty="0">
              <a:solidFill>
                <a:schemeClr val="bg1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69A92F5-2D86-9E4F-11F0-7D0C197A13A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8" y="1610977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 dirty="0">
                <a:solidFill>
                  <a:schemeClr val="bg1"/>
                </a:solidFill>
              </a:rPr>
              <a:t>Dirección de Docencia - </a:t>
            </a:r>
            <a:r>
              <a:rPr lang="es-ES" sz="788" b="1" dirty="0">
                <a:solidFill>
                  <a:schemeClr val="bg1"/>
                </a:solidFill>
              </a:rPr>
              <a:t>Subdirección de Docencia</a:t>
            </a:r>
            <a:endParaRPr lang="es-CO" sz="788" b="1" dirty="0">
              <a:solidFill>
                <a:schemeClr val="bg1"/>
              </a:solidFill>
            </a:endParaRPr>
          </a:p>
        </p:txBody>
      </p:sp>
      <p:pic>
        <p:nvPicPr>
          <p:cNvPr id="5" name="Imagen 4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AF8BE2C7-1443-5A96-293C-C4F5769B38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027" y="1153763"/>
            <a:ext cx="4519947" cy="3322374"/>
          </a:xfrm>
          <a:prstGeom prst="rect">
            <a:avLst/>
          </a:prstGeom>
        </p:spPr>
      </p:pic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A4ED0180-E7D3-284B-CE8E-E1158D2AF5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65" b="-10212"/>
          <a:stretch/>
        </p:blipFill>
        <p:spPr>
          <a:xfrm>
            <a:off x="9759151" y="6021766"/>
            <a:ext cx="2081351" cy="62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541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0725E2BE-9625-AC9D-CDF3-BF734324D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pic>
        <p:nvPicPr>
          <p:cNvPr id="3" name="Imagen 2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B366B458-4239-3EB3-E654-FF35A26325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"/>
            <a:ext cx="12192000" cy="6854251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FBE86EE4-8CB2-C821-B6AF-DFD6B3048315}"/>
              </a:ext>
            </a:extLst>
          </p:cNvPr>
          <p:cNvSpPr txBox="1">
            <a:spLocks/>
          </p:cNvSpPr>
          <p:nvPr userDrawn="1"/>
        </p:nvSpPr>
        <p:spPr>
          <a:xfrm>
            <a:off x="4740843" y="6231373"/>
            <a:ext cx="2710316" cy="41597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 dirty="0"/>
              <a:t>© </a:t>
            </a:r>
            <a:r>
              <a:rPr lang="es-ES" sz="788" dirty="0" err="1"/>
              <a:t>All</a:t>
            </a:r>
            <a:r>
              <a:rPr lang="es-ES" sz="788" dirty="0"/>
              <a:t> Copyright 2023 - </a:t>
            </a:r>
            <a:r>
              <a:rPr lang="es-ES" sz="788" b="1" dirty="0"/>
              <a:t>UNIMINUTO</a:t>
            </a:r>
          </a:p>
          <a:p>
            <a:r>
              <a:rPr lang="es-ES" sz="788" dirty="0"/>
              <a:t>Vicerrectoría General Académica</a:t>
            </a:r>
            <a:endParaRPr lang="es-CO" sz="788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7701787-CA7E-A10D-3F46-1A5A7DE1EA1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8" y="4400883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 dirty="0"/>
              <a:t>Dirección de Docencia - </a:t>
            </a:r>
            <a:r>
              <a:rPr lang="es-ES" sz="788" b="1" dirty="0"/>
              <a:t>Subdirección de Docencia</a:t>
            </a:r>
            <a:endParaRPr lang="es-CO" sz="788" b="1" dirty="0"/>
          </a:p>
        </p:txBody>
      </p:sp>
      <p:pic>
        <p:nvPicPr>
          <p:cNvPr id="6" name="Imagen 5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DB41B48-2196-C64C-B364-780AB188BA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027" y="1153766"/>
            <a:ext cx="4519947" cy="3322373"/>
          </a:xfrm>
          <a:prstGeom prst="rect">
            <a:avLst/>
          </a:prstGeom>
        </p:spPr>
      </p:pic>
      <p:pic>
        <p:nvPicPr>
          <p:cNvPr id="7" name="Imagen 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97B38468-EA19-8A9E-4E63-6E030E3E15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086" y="6258936"/>
            <a:ext cx="2101303" cy="33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03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B8EBC484-D24D-7CBE-8A2A-FDE47B249D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62858" y="0"/>
            <a:ext cx="16473947" cy="700046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B79C254-BCB7-000A-3AD5-496AF94C6FAC}"/>
              </a:ext>
            </a:extLst>
          </p:cNvPr>
          <p:cNvSpPr/>
          <p:nvPr userDrawn="1"/>
        </p:nvSpPr>
        <p:spPr>
          <a:xfrm>
            <a:off x="14400" y="0"/>
            <a:ext cx="12177601" cy="6858000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 dirty="0"/>
          </a:p>
        </p:txBody>
      </p:sp>
      <p:pic>
        <p:nvPicPr>
          <p:cNvPr id="4" name="Imagen 3" descr="Forma&#10;&#10;Descripción generada automáticamente con confianza media">
            <a:extLst>
              <a:ext uri="{FF2B5EF4-FFF2-40B4-BE49-F238E27FC236}">
                <a16:creationId xmlns:a16="http://schemas.microsoft.com/office/drawing/2014/main" id="{F4C82B2D-C39E-12D3-1A1D-63517DBE6E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383" y="951328"/>
            <a:ext cx="1245043" cy="141506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1364CDD2-2DD3-E0FD-AEC8-AF1B1770D7F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77339" y="1603600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Dirección de Docencia</a:t>
            </a:r>
          </a:p>
          <a:p>
            <a:pPr algn="r"/>
            <a:r>
              <a:rPr lang="es-ES" sz="788" b="1" dirty="0">
                <a:solidFill>
                  <a:schemeClr val="bg1">
                    <a:lumMod val="65000"/>
                  </a:schemeClr>
                </a:solidFill>
              </a:rPr>
              <a:t>Subdirección de Docencia</a:t>
            </a:r>
            <a:endParaRPr lang="es-CO" sz="788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5234B5C-4306-FF4C-5167-FBFE32D9DEBC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3296447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s-ES" sz="788" dirty="0" err="1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 Copyright 2023 - </a:t>
            </a:r>
            <a:r>
              <a:rPr lang="es-ES" sz="788" b="1" dirty="0">
                <a:solidFill>
                  <a:schemeClr val="bg1">
                    <a:lumMod val="65000"/>
                  </a:schemeClr>
                </a:solidFill>
              </a:rPr>
              <a:t>UNIMINUTO</a:t>
            </a:r>
          </a:p>
          <a:p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Vicerrectoría General Académica</a:t>
            </a:r>
            <a:endParaRPr lang="es-CO" sz="788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58CBA54-2386-3740-F1FC-A7951CE4D0B2}"/>
              </a:ext>
            </a:extLst>
          </p:cNvPr>
          <p:cNvSpPr/>
          <p:nvPr userDrawn="1"/>
        </p:nvSpPr>
        <p:spPr>
          <a:xfrm>
            <a:off x="1" y="383458"/>
            <a:ext cx="95865" cy="3613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pic>
        <p:nvPicPr>
          <p:cNvPr id="8" name="Imagen 7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3D9E4FDD-58FF-47D0-02E5-9D547AF0B0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902" y="6123933"/>
            <a:ext cx="2971485" cy="471052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074B6349-9845-1E34-405B-C4191F7A1B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66" y="350769"/>
            <a:ext cx="5079244" cy="493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 dirty="0"/>
              <a:t>Titular</a:t>
            </a:r>
            <a:endParaRPr lang="es-CO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6EFB5804-6A14-603C-67A4-551F4FE94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83" y="1640021"/>
            <a:ext cx="9931404" cy="3835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 dirty="0"/>
              <a:t>El Centro y el contenido a desarrollar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7842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4C7BDC1D-93FD-A8E7-50A4-6562ABF223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74CCEE7-1BF2-6CA9-7117-3CD645BC3951}"/>
              </a:ext>
            </a:extLst>
          </p:cNvPr>
          <p:cNvSpPr/>
          <p:nvPr userDrawn="1"/>
        </p:nvSpPr>
        <p:spPr>
          <a:xfrm>
            <a:off x="14400" y="0"/>
            <a:ext cx="12177601" cy="6858000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1662ED5-13B0-5156-7AB9-B4A3248F9B11}"/>
              </a:ext>
            </a:extLst>
          </p:cNvPr>
          <p:cNvSpPr/>
          <p:nvPr userDrawn="1"/>
        </p:nvSpPr>
        <p:spPr>
          <a:xfrm>
            <a:off x="1" y="383458"/>
            <a:ext cx="95865" cy="3613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pic>
        <p:nvPicPr>
          <p:cNvPr id="5" name="Imagen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1AD93E94-6AF2-3328-7009-60AD9A2600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873" y="1811591"/>
            <a:ext cx="1245043" cy="141506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7597F69B-3EEE-0746-45BB-AE7F3FC3E1A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76570" y="1603600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s-ES" sz="788" dirty="0" err="1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 Copyright 2023 - </a:t>
            </a:r>
            <a:r>
              <a:rPr lang="es-ES" sz="788" b="1" dirty="0">
                <a:solidFill>
                  <a:schemeClr val="bg1">
                    <a:lumMod val="65000"/>
                  </a:schemeClr>
                </a:solidFill>
              </a:rPr>
              <a:t>UNIMINUTO</a:t>
            </a:r>
          </a:p>
          <a:p>
            <a:pPr algn="r"/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Vicerrectoría General Académica</a:t>
            </a:r>
            <a:endParaRPr lang="es-CO" sz="788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Imagen 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9ADFC5FB-4F89-5CE8-23CF-21C095D515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902" y="6123933"/>
            <a:ext cx="2971485" cy="471052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C87DEEF6-1B49-FDE5-8F89-AE8EFBDC490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82836" y="3826940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Dirección de Docencia</a:t>
            </a:r>
          </a:p>
          <a:p>
            <a:r>
              <a:rPr lang="es-ES" sz="788" b="1" dirty="0">
                <a:solidFill>
                  <a:schemeClr val="bg1">
                    <a:lumMod val="65000"/>
                  </a:schemeClr>
                </a:solidFill>
              </a:rPr>
              <a:t>Subdirección de Docencia</a:t>
            </a:r>
            <a:endParaRPr lang="es-CO" sz="788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A753C09-36B6-B5F3-DC74-D3411FB57B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66" y="350769"/>
            <a:ext cx="5079244" cy="493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 dirty="0"/>
              <a:t>Titular</a:t>
            </a:r>
            <a:endParaRPr lang="es-CO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BCF8271-FAE9-0B2C-FD70-823C04A73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83" y="1640021"/>
            <a:ext cx="9931404" cy="3835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 dirty="0"/>
              <a:t>El Centro y el contenido a desarrollar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67881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atrón de fondo&#10;&#10;Descripción generada automáticamente">
            <a:extLst>
              <a:ext uri="{FF2B5EF4-FFF2-40B4-BE49-F238E27FC236}">
                <a16:creationId xmlns:a16="http://schemas.microsoft.com/office/drawing/2014/main" id="{B293EB80-AD0F-1CAA-35C2-BE1C61F97D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"/>
            <a:ext cx="12192000" cy="6854251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744D27C-1BA3-262A-C191-34342D81627B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4343581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 dirty="0">
                <a:solidFill>
                  <a:schemeClr val="bg1"/>
                </a:solidFill>
              </a:rPr>
              <a:t>© </a:t>
            </a:r>
            <a:r>
              <a:rPr lang="es-ES" sz="788" dirty="0" err="1">
                <a:solidFill>
                  <a:schemeClr val="bg1"/>
                </a:solidFill>
              </a:rPr>
              <a:t>All</a:t>
            </a:r>
            <a:r>
              <a:rPr lang="es-ES" sz="788" dirty="0">
                <a:solidFill>
                  <a:schemeClr val="bg1"/>
                </a:solidFill>
              </a:rPr>
              <a:t> Copyright 2023 - </a:t>
            </a:r>
            <a:r>
              <a:rPr lang="es-ES" sz="788" b="1" dirty="0">
                <a:solidFill>
                  <a:schemeClr val="bg1"/>
                </a:solidFill>
              </a:rPr>
              <a:t>UNIMINUTO</a:t>
            </a:r>
          </a:p>
          <a:p>
            <a:pPr algn="l"/>
            <a:r>
              <a:rPr lang="es-ES" sz="788" dirty="0">
                <a:solidFill>
                  <a:schemeClr val="bg1"/>
                </a:solidFill>
              </a:rPr>
              <a:t>Vicerrectoría General Académica</a:t>
            </a:r>
            <a:endParaRPr lang="es-CO" sz="788" dirty="0">
              <a:solidFill>
                <a:schemeClr val="bg1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469D8E0-725B-FAA2-0BD3-AE774939D41C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8" y="1610977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 dirty="0">
                <a:solidFill>
                  <a:schemeClr val="bg1"/>
                </a:solidFill>
              </a:rPr>
              <a:t>Dirección de Docencia - </a:t>
            </a:r>
            <a:r>
              <a:rPr lang="es-ES" sz="788" b="1" dirty="0">
                <a:solidFill>
                  <a:schemeClr val="bg1"/>
                </a:solidFill>
              </a:rPr>
              <a:t>Subdirección de Docencia</a:t>
            </a:r>
            <a:endParaRPr lang="es-CO" sz="788" b="1" dirty="0">
              <a:solidFill>
                <a:schemeClr val="bg1"/>
              </a:solidFill>
            </a:endParaRPr>
          </a:p>
        </p:txBody>
      </p:sp>
      <p:pic>
        <p:nvPicPr>
          <p:cNvPr id="5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15DADD1A-8045-4FE4-4EF3-B4D9F49D0F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35" y="1818966"/>
            <a:ext cx="5007131" cy="176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203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animal, pez&#10;&#10;Descripción generada automáticamente">
            <a:extLst>
              <a:ext uri="{FF2B5EF4-FFF2-40B4-BE49-F238E27FC236}">
                <a16:creationId xmlns:a16="http://schemas.microsoft.com/office/drawing/2014/main" id="{05C534DA-5EFF-6339-881C-AA129333F2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"/>
            <a:ext cx="12192000" cy="6854251"/>
          </a:xfrm>
          <a:prstGeom prst="rect">
            <a:avLst/>
          </a:prstGeom>
        </p:spPr>
      </p:pic>
      <p:pic>
        <p:nvPicPr>
          <p:cNvPr id="3" name="Imagen 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C886E752-9CBE-B1FB-F43A-F63960621E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385" y="1198009"/>
            <a:ext cx="5741233" cy="3322374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B3151DA9-5599-E797-F207-59D2F20515C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2123948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 dirty="0">
                <a:solidFill>
                  <a:schemeClr val="bg1"/>
                </a:solidFill>
              </a:rPr>
              <a:t>© </a:t>
            </a:r>
            <a:r>
              <a:rPr lang="es-ES" sz="788" dirty="0" err="1">
                <a:solidFill>
                  <a:schemeClr val="bg1"/>
                </a:solidFill>
              </a:rPr>
              <a:t>All</a:t>
            </a:r>
            <a:r>
              <a:rPr lang="es-ES" sz="788" dirty="0">
                <a:solidFill>
                  <a:schemeClr val="bg1"/>
                </a:solidFill>
              </a:rPr>
              <a:t> Copyright 2023 - </a:t>
            </a:r>
            <a:r>
              <a:rPr lang="es-ES" sz="788" b="1" dirty="0">
                <a:solidFill>
                  <a:schemeClr val="bg1"/>
                </a:solidFill>
              </a:rPr>
              <a:t>UNIMINUTO</a:t>
            </a:r>
          </a:p>
          <a:p>
            <a:r>
              <a:rPr lang="es-ES" sz="788" dirty="0">
                <a:solidFill>
                  <a:schemeClr val="bg1"/>
                </a:solidFill>
              </a:rPr>
              <a:t>Vicerrectoría General Académica</a:t>
            </a:r>
            <a:endParaRPr lang="es-CO" sz="788" dirty="0">
              <a:solidFill>
                <a:schemeClr val="bg1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A8A279E-8BF6-80ED-049D-695AEF1527D2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8" y="1610977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 dirty="0">
                <a:solidFill>
                  <a:schemeClr val="bg1"/>
                </a:solidFill>
              </a:rPr>
              <a:t>Dirección de Docencia - </a:t>
            </a:r>
            <a:r>
              <a:rPr lang="es-ES" sz="788" b="1" dirty="0">
                <a:solidFill>
                  <a:schemeClr val="bg1"/>
                </a:solidFill>
              </a:rPr>
              <a:t>Subdirección de Docencia</a:t>
            </a:r>
            <a:endParaRPr lang="es-CO" sz="788" b="1" dirty="0">
              <a:solidFill>
                <a:schemeClr val="bg1"/>
              </a:solidFill>
            </a:endParaRPr>
          </a:p>
        </p:txBody>
      </p:sp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05DF291D-0D4E-5C76-FB83-01673869A2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65" b="-10212"/>
          <a:stretch/>
        </p:blipFill>
        <p:spPr>
          <a:xfrm>
            <a:off x="9759151" y="6021766"/>
            <a:ext cx="2081351" cy="62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68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EEA40505-E430-FAC8-DC3C-BFC51AB87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pic>
        <p:nvPicPr>
          <p:cNvPr id="3" name="Imagen 2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D9487E2D-3718-EF25-C238-CEC0F58B6B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"/>
            <a:ext cx="12192000" cy="6854251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3C28D53-4340-60CC-F9B4-26344AA0910C}"/>
              </a:ext>
            </a:extLst>
          </p:cNvPr>
          <p:cNvSpPr txBox="1">
            <a:spLocks/>
          </p:cNvSpPr>
          <p:nvPr userDrawn="1"/>
        </p:nvSpPr>
        <p:spPr>
          <a:xfrm>
            <a:off x="4740843" y="6231373"/>
            <a:ext cx="2710316" cy="41597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 dirty="0"/>
              <a:t>© </a:t>
            </a:r>
            <a:r>
              <a:rPr lang="es-ES" sz="788" dirty="0" err="1"/>
              <a:t>All</a:t>
            </a:r>
            <a:r>
              <a:rPr lang="es-ES" sz="788" dirty="0"/>
              <a:t> Copyright 2023 - </a:t>
            </a:r>
            <a:r>
              <a:rPr lang="es-ES" sz="788" b="1" dirty="0"/>
              <a:t>UNIMINUTO</a:t>
            </a:r>
          </a:p>
          <a:p>
            <a:r>
              <a:rPr lang="es-ES" sz="788" dirty="0"/>
              <a:t>Vicerrectoría General Académica</a:t>
            </a:r>
            <a:endParaRPr lang="es-CO" sz="788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14E7D39-E712-7B53-A661-280F49BC3E2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8" y="4268147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 dirty="0"/>
              <a:t>Dirección de Docencia - </a:t>
            </a:r>
            <a:r>
              <a:rPr lang="es-ES" sz="788" b="1" dirty="0"/>
              <a:t>Subdirección de Docencia</a:t>
            </a:r>
            <a:endParaRPr lang="es-CO" sz="788" b="1" dirty="0"/>
          </a:p>
        </p:txBody>
      </p:sp>
      <p:pic>
        <p:nvPicPr>
          <p:cNvPr id="6" name="Imagen 5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F4860ED-7785-58EA-0885-A2C8A04D6E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386" y="1153765"/>
            <a:ext cx="5741231" cy="3322373"/>
          </a:xfrm>
          <a:prstGeom prst="rect">
            <a:avLst/>
          </a:prstGeom>
        </p:spPr>
      </p:pic>
      <p:pic>
        <p:nvPicPr>
          <p:cNvPr id="7" name="Imagen 6" descr="Un conjunto de letras blanc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B53BB021-B2B5-3882-23B3-17191814A2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22" y="6231376"/>
            <a:ext cx="2467265" cy="36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15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61316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4D28CF0D-B0BF-0FB2-5F51-FD6652D845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62859" y="0"/>
            <a:ext cx="16473947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692A95FE-28B8-662D-0A85-94ABD0B9ABE1}"/>
              </a:ext>
            </a:extLst>
          </p:cNvPr>
          <p:cNvSpPr/>
          <p:nvPr userDrawn="1"/>
        </p:nvSpPr>
        <p:spPr>
          <a:xfrm>
            <a:off x="14400" y="0"/>
            <a:ext cx="12177601" cy="6858000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 dirty="0"/>
          </a:p>
        </p:txBody>
      </p:sp>
      <p:pic>
        <p:nvPicPr>
          <p:cNvPr id="4" name="Imagen 3" descr="Forma&#10;&#10;Descripción generada automáticamente con confianza media">
            <a:extLst>
              <a:ext uri="{FF2B5EF4-FFF2-40B4-BE49-F238E27FC236}">
                <a16:creationId xmlns:a16="http://schemas.microsoft.com/office/drawing/2014/main" id="{2AA15832-135B-8761-EFEF-5939365375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383" y="951328"/>
            <a:ext cx="1245043" cy="141506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A141D5EB-3408-D649-BEAD-8C2F285DC226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77339" y="1603600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Dirección de Docencia</a:t>
            </a:r>
          </a:p>
          <a:p>
            <a:pPr algn="r"/>
            <a:r>
              <a:rPr lang="es-ES" sz="788" b="1" dirty="0">
                <a:solidFill>
                  <a:schemeClr val="bg1">
                    <a:lumMod val="65000"/>
                  </a:schemeClr>
                </a:solidFill>
              </a:rPr>
              <a:t>Subdirección de Docencia</a:t>
            </a:r>
            <a:endParaRPr lang="es-CO" sz="788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CF925E5-2F38-D0F5-2588-208F3EF7F06B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3296447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s-ES" sz="788" dirty="0" err="1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 Copyright 2023 - </a:t>
            </a:r>
            <a:r>
              <a:rPr lang="es-ES" sz="788" b="1" dirty="0">
                <a:solidFill>
                  <a:schemeClr val="bg1">
                    <a:lumMod val="65000"/>
                  </a:schemeClr>
                </a:solidFill>
              </a:rPr>
              <a:t>UNIMINUTO</a:t>
            </a:r>
          </a:p>
          <a:p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Vicerrectoría General Académica</a:t>
            </a:r>
            <a:endParaRPr lang="es-CO" sz="788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331C958-66B3-F631-7B1A-9B04C285CED0}"/>
              </a:ext>
            </a:extLst>
          </p:cNvPr>
          <p:cNvSpPr/>
          <p:nvPr userDrawn="1"/>
        </p:nvSpPr>
        <p:spPr>
          <a:xfrm>
            <a:off x="1" y="383458"/>
            <a:ext cx="95865" cy="3613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pic>
        <p:nvPicPr>
          <p:cNvPr id="8" name="Imagen 7" descr="Un conjunto de letras blanc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E858BD5C-C582-502F-B7F3-F8C0CA7EAE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352" y="6123934"/>
            <a:ext cx="3222400" cy="471053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C33F2FDB-6FDE-CB62-D230-901581E612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66" y="350769"/>
            <a:ext cx="5079244" cy="493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 dirty="0"/>
              <a:t>Titular</a:t>
            </a:r>
            <a:endParaRPr lang="es-CO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F7BED58-365C-101E-AD30-E4D716BBC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83" y="1640021"/>
            <a:ext cx="9931404" cy="3835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 dirty="0"/>
              <a:t>El Centro y el contenido a desarrollar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433869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7D4788A7-3B76-6F5B-06BF-2AF105D85D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A653401-2056-910C-8FC1-9DA5E853A490}"/>
              </a:ext>
            </a:extLst>
          </p:cNvPr>
          <p:cNvSpPr/>
          <p:nvPr userDrawn="1"/>
        </p:nvSpPr>
        <p:spPr>
          <a:xfrm>
            <a:off x="14400" y="0"/>
            <a:ext cx="12177601" cy="6858000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B4F8901-5594-8832-67BA-4039A2FC3ABA}"/>
              </a:ext>
            </a:extLst>
          </p:cNvPr>
          <p:cNvSpPr/>
          <p:nvPr userDrawn="1"/>
        </p:nvSpPr>
        <p:spPr>
          <a:xfrm>
            <a:off x="1" y="383458"/>
            <a:ext cx="95865" cy="3613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pic>
        <p:nvPicPr>
          <p:cNvPr id="5" name="Imagen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FF3C0091-79A7-F824-57AA-BDFF05A677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873" y="1811591"/>
            <a:ext cx="1245043" cy="141506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285B6196-A3EF-2452-B4D0-A4F475C03877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76570" y="1603600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s-ES" sz="788" dirty="0" err="1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 Copyright 2023 - </a:t>
            </a:r>
            <a:r>
              <a:rPr lang="es-ES" sz="788" b="1" dirty="0">
                <a:solidFill>
                  <a:schemeClr val="bg1">
                    <a:lumMod val="65000"/>
                  </a:schemeClr>
                </a:solidFill>
              </a:rPr>
              <a:t>UNIMINUTO</a:t>
            </a:r>
          </a:p>
          <a:p>
            <a:pPr algn="r"/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Vicerrectoría General Académica</a:t>
            </a:r>
            <a:endParaRPr lang="es-CO" sz="788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Imagen 6" descr="Un conjunto de letras blanc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9BE165D4-2259-B4FB-FC4B-96C005FFD7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352" y="6123934"/>
            <a:ext cx="3222400" cy="471053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38D0ACAD-F44F-AFAC-4955-447D42F98BB0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82836" y="3826940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Dirección de Docencia</a:t>
            </a:r>
          </a:p>
          <a:p>
            <a:r>
              <a:rPr lang="es-ES" sz="788" b="1" dirty="0">
                <a:solidFill>
                  <a:schemeClr val="bg1">
                    <a:lumMod val="65000"/>
                  </a:schemeClr>
                </a:solidFill>
              </a:rPr>
              <a:t>Subdirección de Docencia</a:t>
            </a:r>
            <a:endParaRPr lang="es-CO" sz="788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3D1F340-0DAC-22E2-5C32-B375F62295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66" y="350769"/>
            <a:ext cx="5079244" cy="493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 dirty="0"/>
              <a:t>Titular</a:t>
            </a:r>
            <a:endParaRPr lang="es-CO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8BA36545-5ECB-F740-EDC6-C44E857A2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83" y="1640021"/>
            <a:ext cx="9931404" cy="3835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 dirty="0"/>
              <a:t>El Centro y el contenido a desarrollar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699009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animal, pez&#10;&#10;Descripción generada automáticamente">
            <a:extLst>
              <a:ext uri="{FF2B5EF4-FFF2-40B4-BE49-F238E27FC236}">
                <a16:creationId xmlns:a16="http://schemas.microsoft.com/office/drawing/2014/main" id="{87409A2E-711C-6A12-90F6-B4AE8AEB6A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"/>
            <a:ext cx="12192000" cy="6854251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EE383B03-2677-99FB-AB90-2E3E1FAFBCD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2123948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 dirty="0">
                <a:solidFill>
                  <a:schemeClr val="bg1"/>
                </a:solidFill>
              </a:rPr>
              <a:t>© </a:t>
            </a:r>
            <a:r>
              <a:rPr lang="es-ES" sz="788" dirty="0" err="1">
                <a:solidFill>
                  <a:schemeClr val="bg1"/>
                </a:solidFill>
              </a:rPr>
              <a:t>All</a:t>
            </a:r>
            <a:r>
              <a:rPr lang="es-ES" sz="788" dirty="0">
                <a:solidFill>
                  <a:schemeClr val="bg1"/>
                </a:solidFill>
              </a:rPr>
              <a:t> Copyright 2023 - </a:t>
            </a:r>
            <a:r>
              <a:rPr lang="es-ES" sz="788" b="1" dirty="0">
                <a:solidFill>
                  <a:schemeClr val="bg1"/>
                </a:solidFill>
              </a:rPr>
              <a:t>UNIMINUTO</a:t>
            </a:r>
          </a:p>
          <a:p>
            <a:r>
              <a:rPr lang="es-ES" sz="788" dirty="0">
                <a:solidFill>
                  <a:schemeClr val="bg1"/>
                </a:solidFill>
              </a:rPr>
              <a:t>Vicerrectoría General Académica</a:t>
            </a:r>
            <a:endParaRPr lang="es-CO" sz="788" dirty="0">
              <a:solidFill>
                <a:schemeClr val="bg1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7D41B08-CC21-52E4-5EC7-B5DEA81FE5CC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8" y="1610977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 dirty="0">
                <a:solidFill>
                  <a:schemeClr val="bg1"/>
                </a:solidFill>
              </a:rPr>
              <a:t>Dirección de Docencia - </a:t>
            </a:r>
            <a:r>
              <a:rPr lang="es-ES" sz="788" b="1" dirty="0">
                <a:solidFill>
                  <a:schemeClr val="bg1"/>
                </a:solidFill>
              </a:rPr>
              <a:t>Subdirección de Docencia</a:t>
            </a:r>
            <a:endParaRPr lang="es-CO" sz="788" b="1" dirty="0">
              <a:solidFill>
                <a:schemeClr val="bg1"/>
              </a:solidFill>
            </a:endParaRPr>
          </a:p>
        </p:txBody>
      </p:sp>
      <p:pic>
        <p:nvPicPr>
          <p:cNvPr id="5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86216972-3C2A-B227-BDE0-9F61E17B1D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35" y="2010978"/>
            <a:ext cx="5007131" cy="158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7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62479EDE-37AF-05AE-E05B-B00FD0F3CC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F71A0A7A-76BB-5E4C-F3A3-8E3346120F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C2CBCF1-8F0A-EAB1-F854-273F5A1202B7}"/>
              </a:ext>
            </a:extLst>
          </p:cNvPr>
          <p:cNvSpPr/>
          <p:nvPr userDrawn="1"/>
        </p:nvSpPr>
        <p:spPr>
          <a:xfrm>
            <a:off x="5548116" y="1823467"/>
            <a:ext cx="6149899" cy="4423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 dirty="0"/>
          </a:p>
        </p:txBody>
      </p:sp>
      <p:pic>
        <p:nvPicPr>
          <p:cNvPr id="12" name="Imagen 11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F67882DA-D36A-A543-0E3D-B9A7E34C3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" t="4949" r="93693" b="91819"/>
          <a:stretch/>
        </p:blipFill>
        <p:spPr>
          <a:xfrm>
            <a:off x="477982" y="339438"/>
            <a:ext cx="290945" cy="221673"/>
          </a:xfrm>
          <a:prstGeom prst="rect">
            <a:avLst/>
          </a:prstGeom>
        </p:spPr>
      </p:pic>
      <p:pic>
        <p:nvPicPr>
          <p:cNvPr id="13" name="Imagen 12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8EF06E64-2B23-6D25-E030-C38AFCC605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1" t="8452" r="84596" b="83370"/>
          <a:stretch/>
        </p:blipFill>
        <p:spPr>
          <a:xfrm>
            <a:off x="1323055" y="579652"/>
            <a:ext cx="555016" cy="560813"/>
          </a:xfrm>
          <a:prstGeom prst="rect">
            <a:avLst/>
          </a:prstGeom>
        </p:spPr>
      </p:pic>
      <p:pic>
        <p:nvPicPr>
          <p:cNvPr id="14" name="Imagen 13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5D10409D-DF23-CF50-CB60-667DB87FA2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4" t="16630" r="54493" b="47856"/>
          <a:stretch/>
        </p:blipFill>
        <p:spPr>
          <a:xfrm>
            <a:off x="1335481" y="1140463"/>
            <a:ext cx="4212635" cy="2435494"/>
          </a:xfrm>
          <a:prstGeom prst="rect">
            <a:avLst/>
          </a:prstGeom>
        </p:spPr>
      </p:pic>
      <p:pic>
        <p:nvPicPr>
          <p:cNvPr id="17" name="Imagen 16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8C774274-9260-1B4F-2FB8-1C1F24BB01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00" r="11820" b="95736"/>
          <a:stretch/>
        </p:blipFill>
        <p:spPr>
          <a:xfrm>
            <a:off x="9083041" y="1"/>
            <a:ext cx="1667884" cy="29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575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4BF132-75ED-E4B5-B1DA-31BB94848C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B9FA97-2FBC-49FB-8B91-78FC3F6C684F}" type="datetimeFigureOut">
              <a:rPr lang="es-CO" smtClean="0"/>
              <a:t>14/04/2023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42ED4A3-7599-05BB-104F-E8222543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A9B880B-B255-98CD-F916-CA23CBF3E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C58E3E4-4FE7-4AE9-92B6-428703A2139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77339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59102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67076-E1B0-4BEE-89A0-DB58ABEC8D78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9284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61316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66529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2ECF-A1F3-440E-B924-DE51576345AA}" type="datetimeFigureOut">
              <a:rPr lang="es-CO" smtClean="0"/>
              <a:pPr/>
              <a:t>14/04/2023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12D1-8CC6-4858-B46A-3E3C4EF2A140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3652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66529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5687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13695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8860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4712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1898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69462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529202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874704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046947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53919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2ECF-A1F3-440E-B924-DE51576345AA}" type="datetimeFigureOut">
              <a:rPr lang="es-CO" smtClean="0"/>
              <a:pPr/>
              <a:t>14/04/2023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12D1-8CC6-4858-B46A-3E3C4EF2A140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36529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377388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12337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56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1369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88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471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27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2" r:id="rId12"/>
    <p:sldLayoutId id="2147483863" r:id="rId13"/>
    <p:sldLayoutId id="2147483894" r:id="rId14"/>
    <p:sldLayoutId id="2147483895" r:id="rId15"/>
    <p:sldLayoutId id="2147483896" r:id="rId16"/>
    <p:sldLayoutId id="214748389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10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5" r:id="rId2"/>
    <p:sldLayoutId id="2147483661" r:id="rId3"/>
    <p:sldLayoutId id="2147483662" r:id="rId4"/>
    <p:sldLayoutId id="2147483663" r:id="rId5"/>
    <p:sldLayoutId id="2147483664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65" r:id="rId14"/>
    <p:sldLayoutId id="2147483666" r:id="rId15"/>
    <p:sldLayoutId id="2147483649" r:id="rId16"/>
    <p:sldLayoutId id="2147483655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27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79" r:id="rId14"/>
    <p:sldLayoutId id="2147483866" r:id="rId15"/>
    <p:sldLayoutId id="2147483868" r:id="rId16"/>
    <p:sldLayoutId id="2147483869" r:id="rId17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es-es/foto/fotografia-en-primer-plano-de-una-mujer-sentada-junto-a-la-mesa-mientras-usa-macbook-3178818/" TargetMode="External"/><Relationship Id="rId13" Type="http://schemas.openxmlformats.org/officeDocument/2006/relationships/hyperlink" Target="https://www.pexels.com/es-es/foto/ciudad-hombre-creativo-cuaderno-4559763/" TargetMode="External"/><Relationship Id="rId18" Type="http://schemas.openxmlformats.org/officeDocument/2006/relationships/hyperlink" Target="https://www.pexels.com/es-es/foto/persona-que-usa-macbook-air-1181511/" TargetMode="External"/><Relationship Id="rId26" Type="http://schemas.openxmlformats.org/officeDocument/2006/relationships/hyperlink" Target="https://www.pexels.com/es-es/foto/persona-mujer-escritorio-oficina-7845468/" TargetMode="External"/><Relationship Id="rId3" Type="http://schemas.openxmlformats.org/officeDocument/2006/relationships/hyperlink" Target="https://www.pexels.com/es-es/foto/persona-sosteniendo-una-taza-pintada-blanca-ceramci-be-happy-851213/" TargetMode="External"/><Relationship Id="rId21" Type="http://schemas.openxmlformats.org/officeDocument/2006/relationships/hyperlink" Target="https://www.pexels.com/es-es/foto/hombre-en-camisa-de-vestir-blanca-sentado-en-una-silla-rodante-negra-mientras-mira-hacia-el-equipo-negro-y-sonriendo-840996/" TargetMode="External"/><Relationship Id="rId7" Type="http://schemas.openxmlformats.org/officeDocument/2006/relationships/hyperlink" Target="https://www.pexels.com/es-es/foto/mujer-en-el-trabajo-322335/" TargetMode="External"/><Relationship Id="rId12" Type="http://schemas.openxmlformats.org/officeDocument/2006/relationships/hyperlink" Target="https://www.pexels.com/es-es/foto/mujer-cafe-taza-ordenador-portatil-4050350/" TargetMode="External"/><Relationship Id="rId17" Type="http://schemas.openxmlformats.org/officeDocument/2006/relationships/hyperlink" Target="https://www.pexels.com/es-es/foto/billetes-boligrafo-cafe-copia-34587/" TargetMode="External"/><Relationship Id="rId25" Type="http://schemas.openxmlformats.org/officeDocument/2006/relationships/hyperlink" Target="https://www.pexels.com/es-es/foto/comida-persona-manos-mujer-4058226/" TargetMode="External"/><Relationship Id="rId2" Type="http://schemas.openxmlformats.org/officeDocument/2006/relationships/hyperlink" Target="https://www.pexels.com/es-es/foto/persona-escribiendo-en-un-cuaderno-al-lado-de-macbook-1766604/" TargetMode="External"/><Relationship Id="rId16" Type="http://schemas.openxmlformats.org/officeDocument/2006/relationships/hyperlink" Target="https://www.pexels.com/es-es/foto/ciudad-hombre-cafe-ordenador-portatil-4559602/" TargetMode="External"/><Relationship Id="rId20" Type="http://schemas.openxmlformats.org/officeDocument/2006/relationships/hyperlink" Target="https://www.pexels.com/es-es/foto/fotografia-de-persona-que-usa-macbook-1251834/" TargetMode="External"/><Relationship Id="rId29" Type="http://schemas.openxmlformats.org/officeDocument/2006/relationships/hyperlink" Target="https://www.pexels.com/es-es/foto/ordenador-portatil-oficina-conexion-mesa-6457511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exels.com/es-es/foto/reescribir-y-editar-texto-en-una-maquina-de-escribir-3631711/" TargetMode="External"/><Relationship Id="rId11" Type="http://schemas.openxmlformats.org/officeDocument/2006/relationships/hyperlink" Target="https://www.pexels.com/es-es/foto/escritor-masculino-adulto-fruncido-trabajando-en-maquina-de-escribir-en-casa-3772623/" TargetMode="External"/><Relationship Id="rId24" Type="http://schemas.openxmlformats.org/officeDocument/2006/relationships/hyperlink" Target="https://www.pexels.com/es-es/foto/centrado-joven-afroamericana-trabajando-en-linea-en-netbook-en-casa-5331198/" TargetMode="External"/><Relationship Id="rId5" Type="http://schemas.openxmlformats.org/officeDocument/2006/relationships/hyperlink" Target="https://www.pexels.com/es-es/foto/escritor-trabajando-en-maquina-de-escribir-en-office-3808904/" TargetMode="External"/><Relationship Id="rId15" Type="http://schemas.openxmlformats.org/officeDocument/2006/relationships/hyperlink" Target="https://www.pexels.com/es-es/foto/ciudad-hombre-creativo-cuaderno-4559765/" TargetMode="External"/><Relationship Id="rId23" Type="http://schemas.openxmlformats.org/officeDocument/2006/relationships/hyperlink" Target="https://www.pexels.com/es-es/foto/persona-manos-escritorio-ordenador-portatil-4065617/" TargetMode="External"/><Relationship Id="rId28" Type="http://schemas.openxmlformats.org/officeDocument/2006/relationships/hyperlink" Target="https://www.pexels.com/es-es/foto/hombre-ejecutivo-con-clase-leyendo-documentos-en-el-sofa-3760514/" TargetMode="External"/><Relationship Id="rId10" Type="http://schemas.openxmlformats.org/officeDocument/2006/relationships/hyperlink" Target="https://www.pexels.com/es-es/foto/mujer-creativo-taza-ordenador-portatil-4050304/" TargetMode="External"/><Relationship Id="rId19" Type="http://schemas.openxmlformats.org/officeDocument/2006/relationships/hyperlink" Target="https://www.pexels.com/es-es/foto/persona-sentada-en-un-sofa-gris-mientras-usa-macbook-267569/" TargetMode="External"/><Relationship Id="rId4" Type="http://schemas.openxmlformats.org/officeDocument/2006/relationships/hyperlink" Target="https://www.pexels.com/es-es/foto/maquina-de-escribir-negra-y-roja-1995842/" TargetMode="External"/><Relationship Id="rId9" Type="http://schemas.openxmlformats.org/officeDocument/2006/relationships/hyperlink" Target="https://www.pexels.com/es-es/foto/foto-de-hombre-sosteniendo-papel-1660613/" TargetMode="External"/><Relationship Id="rId14" Type="http://schemas.openxmlformats.org/officeDocument/2006/relationships/hyperlink" Target="https://www.pexels.com/es-es/foto/hombre-escritorio-cuaderno-oficina-7063767/" TargetMode="External"/><Relationship Id="rId22" Type="http://schemas.openxmlformats.org/officeDocument/2006/relationships/hyperlink" Target="https://www.pexels.com/es-es/foto/mujer-escritorio-ordenador-portatil-oficina-4065624/" TargetMode="External"/><Relationship Id="rId27" Type="http://schemas.openxmlformats.org/officeDocument/2006/relationships/hyperlink" Target="https://www.pexels.com/es-es/foto/persona-en-camisa-de-manga-larga-marron-con-papel-blanco-6457521/" TargetMode="External"/><Relationship Id="rId30" Type="http://schemas.openxmlformats.org/officeDocument/2006/relationships/hyperlink" Target="https://www.pexels.com/es-es/foto/moda-mujer-camisa-negocio-15858722/" TargetMode="Externa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pexels.com/es-es/foto/dos-mujeres-frente-a-la-pizarra-de-borrado-en-seco-1181533/" TargetMode="External"/><Relationship Id="rId18" Type="http://schemas.openxmlformats.org/officeDocument/2006/relationships/hyperlink" Target="https://www.pexels.com/es-es/foto/foto-de-vista-superior-de-un-grupo-de-personas-que-usan-macbook-mientras-discuten-3182773/" TargetMode="External"/><Relationship Id="rId26" Type="http://schemas.openxmlformats.org/officeDocument/2006/relationships/hyperlink" Target="https://www.pexels.com/es-es/video/escaleras-cuaderno-amigos-sentado-8198659/" TargetMode="External"/><Relationship Id="rId3" Type="http://schemas.openxmlformats.org/officeDocument/2006/relationships/hyperlink" Target="https://www.pexels.com/es-es/foto/colegio-aprendizaje-educacion-estudiar-7092352/" TargetMode="External"/><Relationship Id="rId21" Type="http://schemas.openxmlformats.org/officeDocument/2006/relationships/hyperlink" Target="https://www.pexels.com/es-es/foto/hombre-en-chaqueta-beige-con-tableta-3184328/" TargetMode="External"/><Relationship Id="rId7" Type="http://schemas.openxmlformats.org/officeDocument/2006/relationships/hyperlink" Target="https://www.pexels.com/es-es/foto/hombre-vestido-con-chaqueta-de-traje-marron-3184339/" TargetMode="External"/><Relationship Id="rId12" Type="http://schemas.openxmlformats.org/officeDocument/2006/relationships/hyperlink" Target="https://www.pexels.com/es-es/foto/mujer-escribiendo-en-papel-3810788/" TargetMode="External"/><Relationship Id="rId17" Type="http://schemas.openxmlformats.org/officeDocument/2006/relationships/hyperlink" Target="https://www.pexels.com/es-es/foto/mujeres-de-pie-junto-al-panel-de-corcho-3184296/" TargetMode="External"/><Relationship Id="rId25" Type="http://schemas.openxmlformats.org/officeDocument/2006/relationships/hyperlink" Target="https://www.pexels.com/es-es/foto/gente-hombres-mujer-sillas-8197556/" TargetMode="External"/><Relationship Id="rId33" Type="http://schemas.openxmlformats.org/officeDocument/2006/relationships/hyperlink" Target="https://www.pexels.com/es-es/video/hombre-gente-oficina-trabajando-6774638/" TargetMode="External"/><Relationship Id="rId2" Type="http://schemas.openxmlformats.org/officeDocument/2006/relationships/hyperlink" Target="https://www.pexels.com/es-es/foto/nino-en-sueter-gris-con-anteojos-con-marco-negro-4861395/" TargetMode="External"/><Relationship Id="rId16" Type="http://schemas.openxmlformats.org/officeDocument/2006/relationships/hyperlink" Target="https://www.pexels.com/es-es/foto/colegas-reunidas-dentro-de-la-sala-de-conferencias-1181622/" TargetMode="External"/><Relationship Id="rId20" Type="http://schemas.openxmlformats.org/officeDocument/2006/relationships/hyperlink" Target="https://www.pexels.com/es-es/foto/gente-mujer-hombres-sentado-8344902/" TargetMode="External"/><Relationship Id="rId29" Type="http://schemas.openxmlformats.org/officeDocument/2006/relationships/hyperlink" Target="https://www.pexels.com/es-es/video/gente-ordenador-portatil-oficina-trabajando-6775053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exels.com/es-es/foto/foto-de-mujeres-en-el-encuentro-3810792/" TargetMode="External"/><Relationship Id="rId11" Type="http://schemas.openxmlformats.org/officeDocument/2006/relationships/hyperlink" Target="https://www.pexels.com/es-es/foto/mujeres-y-hombres-de-pie-junto-a-la-mesa-3205568/" TargetMode="External"/><Relationship Id="rId24" Type="http://schemas.openxmlformats.org/officeDocument/2006/relationships/hyperlink" Target="https://www.pexels.com/es-es/foto/gente-estudiantes-educacion-universidad-8199166/" TargetMode="External"/><Relationship Id="rId32" Type="http://schemas.openxmlformats.org/officeDocument/2006/relationships/hyperlink" Target="https://www.pexels.com/es-es/video/gente-ordenador-portatil-oficina-trabajando-6773870/" TargetMode="External"/><Relationship Id="rId5" Type="http://schemas.openxmlformats.org/officeDocument/2006/relationships/hyperlink" Target="https://www.pexels.com/es-es/foto/la-gente-discute-sobre-graficos-y-tasas-3184292/" TargetMode="External"/><Relationship Id="rId15" Type="http://schemas.openxmlformats.org/officeDocument/2006/relationships/hyperlink" Target="https://www.pexels.com/es-es/foto/grupo-de-personas-sentadas-dentro-de-la-habitacion-2422294/" TargetMode="External"/><Relationship Id="rId23" Type="http://schemas.openxmlformats.org/officeDocument/2006/relationships/hyperlink" Target="https://www.pexels.com/es-es/foto/gente-estudiantes-educacion-universidad-8199134/" TargetMode="External"/><Relationship Id="rId28" Type="http://schemas.openxmlformats.org/officeDocument/2006/relationships/hyperlink" Target="https://www.pexels.com/es-es/video/gente-creativo-oficina-trabajando-4629797/" TargetMode="External"/><Relationship Id="rId10" Type="http://schemas.openxmlformats.org/officeDocument/2006/relationships/hyperlink" Target="https://www.pexels.com/es-es/foto/foto-de-mujeres-conversando-3194524/" TargetMode="External"/><Relationship Id="rId19" Type="http://schemas.openxmlformats.org/officeDocument/2006/relationships/hyperlink" Target="https://www.pexels.com/es-es/foto/grupo-de-personas-en-la-sala-de-conferencias-1181304/" TargetMode="External"/><Relationship Id="rId31" Type="http://schemas.openxmlformats.org/officeDocument/2006/relationships/hyperlink" Target="https://www.pexels.com/es-es/video/hombre-gente-mujer-escritorio-7687999/" TargetMode="External"/><Relationship Id="rId4" Type="http://schemas.openxmlformats.org/officeDocument/2006/relationships/hyperlink" Target="https://www.pexels.com/es-es/foto/hombre-mujer-pasos-sentado-7973040/" TargetMode="External"/><Relationship Id="rId9" Type="http://schemas.openxmlformats.org/officeDocument/2006/relationships/hyperlink" Target="https://www.pexels.com/es-es/foto/foto-de-mujeres-en-el-encuentro-3811082/" TargetMode="External"/><Relationship Id="rId14" Type="http://schemas.openxmlformats.org/officeDocument/2006/relationships/hyperlink" Target="https://www.pexels.com/es-es/foto/grupo-de-personas-en-una-sala-de-conferencias-1181406/" TargetMode="External"/><Relationship Id="rId22" Type="http://schemas.openxmlformats.org/officeDocument/2006/relationships/hyperlink" Target="https://www.pexels.com/es-es/foto/colegio-educacion-estudiar-aula-7092613/" TargetMode="External"/><Relationship Id="rId27" Type="http://schemas.openxmlformats.org/officeDocument/2006/relationships/hyperlink" Target="https://www.pexels.com/es-es/video/gente-oficina-trabajando-hombres-6774056/" TargetMode="External"/><Relationship Id="rId30" Type="http://schemas.openxmlformats.org/officeDocument/2006/relationships/hyperlink" Target="https://www.pexels.com/es-es/video/empresario-gente-mujer-oficina-5519942/" TargetMode="External"/><Relationship Id="rId8" Type="http://schemas.openxmlformats.org/officeDocument/2006/relationships/hyperlink" Target="https://www.pexels.com/es-es/foto/marketing-gente-oficina-trabajando-7688336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cra.org/" TargetMode="External"/><Relationship Id="rId2" Type="http://schemas.openxmlformats.org/officeDocument/2006/relationships/hyperlink" Target="http://nacra.net/nacra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hbs.ed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da.itesm.mx/cic/" TargetMode="External"/><Relationship Id="rId2" Type="http://schemas.openxmlformats.org/officeDocument/2006/relationships/hyperlink" Target="http://www.incae.ed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spacio.gda.itesm.mx/ALAC/index.php?ver=otros.php&amp;sec=Otros%20Sitio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cra.org/" TargetMode="External"/><Relationship Id="rId2" Type="http://schemas.openxmlformats.org/officeDocument/2006/relationships/hyperlink" Target="http://nacra.net/nacra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hbs.ed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da.itesm.mx/cic/" TargetMode="External"/><Relationship Id="rId2" Type="http://schemas.openxmlformats.org/officeDocument/2006/relationships/hyperlink" Target="http://www.incae.ed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spacio.gda.itesm.mx/ALAC/index.php?ver=otros.php&amp;sec=Otros%20Sitio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:a16="http://schemas.microsoft.com/office/drawing/2014/main" id="{50949BB8-7E3F-419E-4510-B7FAD738CE21}"/>
              </a:ext>
            </a:extLst>
          </p:cNvPr>
          <p:cNvSpPr txBox="1">
            <a:spLocks/>
          </p:cNvSpPr>
          <p:nvPr/>
        </p:nvSpPr>
        <p:spPr>
          <a:xfrm>
            <a:off x="2522902" y="332657"/>
            <a:ext cx="7224585" cy="600763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sz="4400" b="1" dirty="0">
                <a:latin typeface="Berlin Sans FB Demi" pitchFamily="34" charset="0"/>
                <a:ea typeface="+mj-ea"/>
                <a:cs typeface="+mj-cs"/>
              </a:rPr>
              <a:t>LA METODOLOGÍA DEL CASO</a:t>
            </a:r>
          </a:p>
          <a:p>
            <a:pPr algn="ctr" fontAlgn="auto">
              <a:spcAft>
                <a:spcPts val="0"/>
              </a:spcAft>
              <a:defRPr/>
            </a:pPr>
            <a:endParaRPr lang="es-CO" sz="2600" b="1" dirty="0">
              <a:latin typeface="Berlin Sans FB Demi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CO" sz="3600" b="1" dirty="0">
                <a:latin typeface="Berlin Sans FB Demi" pitchFamily="34" charset="0"/>
              </a:rPr>
              <a:t>ENSEÑANZA Y ESCRITURA DE CASOS DE ENSEÑANZA</a:t>
            </a:r>
          </a:p>
          <a:p>
            <a:pPr algn="ctr" fontAlgn="auto">
              <a:spcAft>
                <a:spcPts val="0"/>
              </a:spcAft>
              <a:defRPr/>
            </a:pPr>
            <a:endParaRPr lang="es-CO" sz="4400" b="1" dirty="0">
              <a:latin typeface="Berlin Sans FB Demi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CO" sz="2000" b="1" dirty="0">
                <a:latin typeface="Berlin Sans FB Demi" pitchFamily="34" charset="0"/>
                <a:ea typeface="+mj-ea"/>
                <a:cs typeface="+mj-cs"/>
              </a:rPr>
              <a:t>Mauricio Escobar</a:t>
            </a:r>
          </a:p>
        </p:txBody>
      </p:sp>
    </p:spTree>
    <p:extLst>
      <p:ext uri="{BB962C8B-B14F-4D97-AF65-F5344CB8AC3E}">
        <p14:creationId xmlns:p14="http://schemas.microsoft.com/office/powerpoint/2010/main" val="3726786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884918C-AEB7-C981-1A27-367197F929CF}"/>
              </a:ext>
            </a:extLst>
          </p:cNvPr>
          <p:cNvGrpSpPr/>
          <p:nvPr/>
        </p:nvGrpSpPr>
        <p:grpSpPr>
          <a:xfrm>
            <a:off x="2387553" y="232995"/>
            <a:ext cx="7416824" cy="359774"/>
            <a:chOff x="0" y="4852935"/>
            <a:chExt cx="7848872" cy="359774"/>
          </a:xfrm>
          <a:solidFill>
            <a:srgbClr val="911111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8B20705-E6D5-D013-DA1A-AC4B236D8EA9}"/>
                </a:ext>
              </a:extLst>
            </p:cNvPr>
            <p:cNvSpPr/>
            <p:nvPr/>
          </p:nvSpPr>
          <p:spPr>
            <a:xfrm>
              <a:off x="0" y="4852935"/>
              <a:ext cx="7848872" cy="35977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A6A370BC-C6F3-7833-4932-90D3B4AB1C59}"/>
                </a:ext>
              </a:extLst>
            </p:cNvPr>
            <p:cNvSpPr txBox="1"/>
            <p:nvPr/>
          </p:nvSpPr>
          <p:spPr>
            <a:xfrm>
              <a:off x="17563" y="4870498"/>
              <a:ext cx="7813746" cy="32464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es-CO" sz="2800">
                  <a:solidFill>
                    <a:schemeClr val="bg1"/>
                  </a:solidFill>
                  <a:cs typeface="Calibri"/>
                </a:rPr>
                <a:t>FUENTES DE IMÁGENES Y VIDEOS</a:t>
              </a:r>
            </a:p>
          </p:txBody>
        </p:sp>
      </p:grpSp>
      <p:sp>
        <p:nvSpPr>
          <p:cNvPr id="8" name="CuadroTexto 3">
            <a:extLst>
              <a:ext uri="{FF2B5EF4-FFF2-40B4-BE49-F238E27FC236}">
                <a16:creationId xmlns:a16="http://schemas.microsoft.com/office/drawing/2014/main" id="{6D37B8CC-D33C-4C6A-96B5-BE446A560D89}"/>
              </a:ext>
            </a:extLst>
          </p:cNvPr>
          <p:cNvSpPr txBox="1"/>
          <p:nvPr/>
        </p:nvSpPr>
        <p:spPr>
          <a:xfrm>
            <a:off x="1703512" y="1124744"/>
            <a:ext cx="878497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Judit Peter: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https://www.pexels.com/es-es/foto/persona-escribiendo-en-un-cuaderno-al-lado-de-macbook-1766604/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Lisa Fotios: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https://www.pexels.com/es-es/foto/persona-sosteniendo-una-taza-pintada-blanca-ceramci-be-happy-851213/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Suzy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Hazelwood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https://www.pexels.com/es-es/foto/maquina-de-escribir-negra-y-roja-1995842/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Andrea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Piacquadio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https://www.pexels.com/es-es/foto/escritor-trabajando-en-maquina-de-escribir-en-office-3808904/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Suzy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Hazelwood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https://www.pexels.com/es-es/foto/reescribir-y-editar-texto-en-una-maquina-de-escribir-3631711/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J. Kelly Brito: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https://www.pexels.com/es-es/foto/mujer-en-el-trabajo-322335/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Andrew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Neel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https://www.pexels.com/es-es/foto/fotografia-en-primer-plano-de-una-mujer-sentada-junto-a-la-mesa-mientras-usa-macbook-3178818/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Mikechie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Esparagoza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https://www.pexels.com/es-es/foto/foto-de-hombre-sosteniendo-papel-1660613/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Vlada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Karpovich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https://www.pexels.com/es-es/foto/mujer-creativo-taza-ordenador-portatil-4050304/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Andrea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Piacquadio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https://www.pexels.com/es-es/foto/escritor-masculino-adulto-fruncido-trabajando-en-maquina-de-escribir-en-casa-3772623/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Vlada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Karpovich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https://www.pexels.com/es-es/foto/mujer-cafe-taza-ordenador-portatil-4050350/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Ketut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Subiyanto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3"/>
              </a:rPr>
              <a:t>https://www.pexels.com/es-es/foto/ciudad-hombre-creativo-cuaderno-4559763/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Dziana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Hasanbekava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4"/>
              </a:rPr>
              <a:t>https://www.pexels.com/es-es/foto/hombre-escritorio-cuaderno-oficina-7063767/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Ketut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Subiyanto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5"/>
              </a:rPr>
              <a:t>https://www.pexels.com/es-es/foto/ciudad-hombre-creativo-cuaderno-4559765/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Ketut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Subiyanto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6"/>
              </a:rPr>
              <a:t>https://www.pexels.com/es-es/foto/ciudad-hombre-cafe-ordenador-portatil-4559602/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Negative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Space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7"/>
              </a:rPr>
              <a:t>https://www.pexels.com/es-es/foto/billetes-boligrafo-cafe-copia-34587/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Christina Morillo: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8"/>
              </a:rPr>
              <a:t>https://www.pexels.com/es-es/foto/persona-que-usa-macbook-air-1181511/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Pixabay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9"/>
              </a:rPr>
              <a:t>https://www.pexels.com/es-es/foto/persona-sentada-en-un-sofa-gris-mientras-usa-macbook-267569/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LinkedIn Sales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Navigator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0"/>
              </a:rPr>
              <a:t>https://www.pexels.com/es-es/foto/fotografia-de-persona-que-usa-macbook-1251834/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Andrea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Piacquadio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1"/>
              </a:rPr>
              <a:t>https://www.pexels.com/es-es/foto/hombre-en-camisa-de-vestir-blanca-sentado-en-una-silla-rodante-negra-mientras-mira-hacia-el-equipo-negro-y-sonriendo-840996/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cottonbro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2"/>
              </a:rPr>
              <a:t>https://www.pexels.com/es-es/foto/mujer-escritorio-ordenador-portatil-oficina-4065624/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cottonbro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3"/>
              </a:rPr>
              <a:t>https://www.pexels.com/es-es/foto/persona-manos-escritorio-ordenador-portatil-4065617/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Monstera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4"/>
              </a:rPr>
              <a:t>https://www.pexels.com/es-es/foto/centrado-joven-afroamericana-trabajando-en-linea-en-netbook-en-casa-5331198/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Cliff 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Booth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5"/>
              </a:rPr>
              <a:t>https://www.pexels.com/es-es/foto/comida-persona-manos-mujer-4058226/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RODNAE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Productions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6"/>
              </a:rPr>
              <a:t>https://www.pexels.com/es-es/foto/persona-mujer-escritorio-oficina-7845468/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Alexander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Suhorucov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7"/>
              </a:rPr>
              <a:t>https://www.pexels.com/es-es/foto/persona-en-camisa-de-manga-larga-marron-con-papel-blanco-6457521/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Andrea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Piacquadio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8"/>
              </a:rPr>
              <a:t>https://www.pexels.com/es-es/foto/hombre-ejecutivo-con-clase-leyendo-documentos-en-el-sofa-3760514/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Alexander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Suhorucov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9"/>
              </a:rPr>
              <a:t>https://www.pexels.com/es-es/foto/ordenador-portatil-oficina-conexion-mesa-6457511/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Aleksandar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Andreev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0"/>
              </a:rPr>
              <a:t>https://www.pexels.com/es-es/foto/moda-mujer-camisa-negocio-15858722/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732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0F33BB2-F6E0-2152-C644-17E821AB1C44}"/>
              </a:ext>
            </a:extLst>
          </p:cNvPr>
          <p:cNvSpPr txBox="1"/>
          <p:nvPr/>
        </p:nvSpPr>
        <p:spPr>
          <a:xfrm>
            <a:off x="1775520" y="714276"/>
            <a:ext cx="8784976" cy="5424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cottonbro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https://www.pexels.com/es-es/foto/nino-en-sueter-gris-con-anteojos-con-marco-negro-4861395/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RODNAE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Productions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https://www.pexels.com/es-es/foto/colegio-aprendizaje-educacion-estudiar-7092352/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George Pak 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https://www.pexels.com/es-es/foto/hombre-mujer-pasos-sentado-7973040/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fauxels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https://www.pexels.com/es-es/foto/la-gente-discute-sobre-graficos-y-tasas-3184292/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RF._.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https://www.pexels.com/es-es/foto/foto-de-mujeres-en-el-encuentro-3810792/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fauxels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https://www.pexels.com/es-es/foto/hombre-vestido-con-chaqueta-de-traje-marron-3184339/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Kindel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Media: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https://www.pexels.com/es-es/foto/marketing-gente-oficina-trabajando-7688336/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RF._.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https://www.pexels.com/es-es/foto/foto-de-mujeres-en-el-encuentro-3811082/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Canva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Studio: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https://www.pexels.com/es-es/foto/foto-de-mujeres-conversando-3194524/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cottonbro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https://www.pexels.com/es-es/foto/mujeres-y-hombres-de-pie-junto-a-la-mesa-3205568/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RF._.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https://www.pexels.com/es-es/foto/mujer-escribiendo-en-papel-3810788/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Christina Morillo: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3"/>
              </a:rPr>
              <a:t>https://www.pexels.com/es-es/foto/dos-mujeres-frente-a-la-pizarra-de-borrado-en-seco-1181533/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Christina Morillo: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4"/>
              </a:rPr>
              <a:t>https://www.pexels.com/es-es/foto/grupo-de-personas-en-una-sala-de-conferencias-1181406/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Jopwell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5"/>
              </a:rPr>
              <a:t>https://www.pexels.com/es-es/foto/grupo-de-personas-sentadas-dentro-de-la-habitacion-2422294/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Christina Morillo: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6"/>
              </a:rPr>
              <a:t>https://www.pexels.com/es-es/foto/colegas-reunidas-dentro-de-la-sala-de-conferencias-1181622/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fauxels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7"/>
              </a:rPr>
              <a:t>https://www.pexels.com/es-es/foto/mujeres-de-pie-junto-al-panel-de-corcho-3184296/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fauxels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8"/>
              </a:rPr>
              <a:t>https://www.pexels.com/es-es/foto/foto-de-vista-superior-de-un-grupo-de-personas-que-usan-macbook-mientras-discuten-3182773/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Christina Morillo: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9"/>
              </a:rPr>
              <a:t>https://www.pexels.com/es-es/foto/grupo-de-personas-en-la-sala-de-conferencias-1181304/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Henri Mathieu-Saint-Laurent: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0"/>
              </a:rPr>
              <a:t>https://www.pexels.com/es-es/foto/gente-mujer-hombres-sentado-8344902/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fauxels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1"/>
              </a:rPr>
              <a:t>https://www.pexels.com/es-es/foto/hombre-en-chaqueta-beige-con-tableta-3184328/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RODNAE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Productions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2"/>
              </a:rPr>
              <a:t>https://www.pexels.com/es-es/foto/colegio-educacion-estudiar-aula-7092613/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Yan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Krukau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3"/>
              </a:rPr>
              <a:t>https://www.pexels.com/es-es/foto/gente-estudiantes-educacion-universidad-8199134/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Yan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Krukau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4"/>
              </a:rPr>
              <a:t>https://www.pexels.com/es-es/foto/gente-estudiantes-educacion-universidad-8199166/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Yan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Krukau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5"/>
              </a:rPr>
              <a:t>https://www.pexels.com/es-es/foto/gente-hombres-mujer-sillas-8197556/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Yan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Krukau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6"/>
              </a:rPr>
              <a:t>https://www.pexels.com/es-es/video/escaleras-cuaderno-amigos-sentado-8198659/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Kindel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Media: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7"/>
              </a:rPr>
              <a:t>https://www.pexels.com/es-es/video/gente-oficina-trabajando-hombres-6774056/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Ketut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Subiyanto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8"/>
              </a:rPr>
              <a:t>https://www.pexels.com/es-es/video/gente-creativo-oficina-trabajando-4629797/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Kindel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Media: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9"/>
              </a:rPr>
              <a:t>https://www.pexels.com/es-es/video/gente-ordenador-portatil-oficina-trabajando-6775053/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Pavel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Danilyuk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0"/>
              </a:rPr>
              <a:t>https://www.pexels.com/es-es/video/empresario-gente-mujer-oficina-5519942/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Kindel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Media: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1"/>
              </a:rPr>
              <a:t>https://www.pexels.com/es-es/video/hombre-gente-mujer-escritorio-7687999/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Kindel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Media: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2"/>
              </a:rPr>
              <a:t>https://www.pexels.com/es-es/video/gente-ordenador-portatil-oficina-trabajando-6773870/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Kindel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Media: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3"/>
              </a:rPr>
              <a:t>https://www.pexels.com/es-es/video/hombre-gente-oficina-trabajando-6774638/</a:t>
            </a:r>
            <a:r>
              <a:rPr lang="es-CO" sz="1100" kern="1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26434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355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981201" y="2899734"/>
            <a:ext cx="8043863" cy="2761514"/>
          </a:xfrm>
        </p:spPr>
        <p:txBody>
          <a:bodyPr/>
          <a:lstStyle/>
          <a:p>
            <a:pPr>
              <a:defRPr/>
            </a:pPr>
            <a:endParaRPr lang="es-CO" sz="3600" b="1">
              <a:latin typeface="Berlin Sans FB Demi" pitchFamily="34" charset="0"/>
            </a:endParaRPr>
          </a:p>
          <a:p>
            <a:pPr>
              <a:defRPr/>
            </a:pPr>
            <a:endParaRPr lang="es-CO" sz="3600" b="1">
              <a:latin typeface="Berlin Sans FB Demi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E9B2622-9062-4ADB-9A0C-4D37C7EC4D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6653538"/>
              </p:ext>
            </p:extLst>
          </p:nvPr>
        </p:nvGraphicFramePr>
        <p:xfrm>
          <a:off x="2081807" y="980728"/>
          <a:ext cx="784887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2E7F2AA-3798-4868-A3DC-70EC8C52982F}"/>
              </a:ext>
            </a:extLst>
          </p:cNvPr>
          <p:cNvSpPr txBox="1"/>
          <p:nvPr/>
        </p:nvSpPr>
        <p:spPr>
          <a:xfrm>
            <a:off x="2063553" y="254602"/>
            <a:ext cx="2006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>
                <a:latin typeface="+mn-lt"/>
              </a:rPr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249366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tanding in front of a building&#10;&#10;Description generated with high confidence">
            <a:extLst>
              <a:ext uri="{FF2B5EF4-FFF2-40B4-BE49-F238E27FC236}">
                <a16:creationId xmlns:a16="http://schemas.microsoft.com/office/drawing/2014/main" id="{7DDB1A65-F074-40C6-AD68-9333B8BC6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3" y="1394319"/>
            <a:ext cx="9144000" cy="492948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D1C1A6B-E3B1-4CEB-BFED-B12B3969A003}"/>
              </a:ext>
            </a:extLst>
          </p:cNvPr>
          <p:cNvGrpSpPr/>
          <p:nvPr/>
        </p:nvGrpSpPr>
        <p:grpSpPr>
          <a:xfrm>
            <a:off x="2276263" y="680932"/>
            <a:ext cx="7848872" cy="359774"/>
            <a:chOff x="0" y="433529"/>
            <a:chExt cx="7848872" cy="35977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5A6A6AA-6322-451B-8DCC-84E15C9329DF}"/>
                </a:ext>
              </a:extLst>
            </p:cNvPr>
            <p:cNvSpPr/>
            <p:nvPr/>
          </p:nvSpPr>
          <p:spPr>
            <a:xfrm>
              <a:off x="0" y="433529"/>
              <a:ext cx="7848872" cy="35977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" name="Rectangle: Rounded Corners 4">
              <a:extLst>
                <a:ext uri="{FF2B5EF4-FFF2-40B4-BE49-F238E27FC236}">
                  <a16:creationId xmlns:a16="http://schemas.microsoft.com/office/drawing/2014/main" id="{CA39B297-30E6-4E1C-9B4B-458BFA3BB4E8}"/>
                </a:ext>
              </a:extLst>
            </p:cNvPr>
            <p:cNvSpPr txBox="1"/>
            <p:nvPr/>
          </p:nvSpPr>
          <p:spPr>
            <a:xfrm>
              <a:off x="28449" y="461978"/>
              <a:ext cx="7813746" cy="32464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2400" kern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Condiciones clave de un caso</a:t>
              </a:r>
              <a:endParaRPr lang="es-CO" sz="2400" kern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920C6D7-356E-40C3-A4A9-4F4ABC7192CB}"/>
              </a:ext>
            </a:extLst>
          </p:cNvPr>
          <p:cNvSpPr txBox="1"/>
          <p:nvPr/>
        </p:nvSpPr>
        <p:spPr>
          <a:xfrm>
            <a:off x="2220686" y="2221633"/>
            <a:ext cx="8066314" cy="335906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400" dirty="0">
                <a:latin typeface="Calibri"/>
                <a:ea typeface="Calibri"/>
                <a:cs typeface="Calibri"/>
              </a:rPr>
              <a:t>Describe una situación interesante para el analista (urgente, importante)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400" dirty="0">
                <a:latin typeface="Calibri"/>
                <a:ea typeface="Calibri"/>
                <a:cs typeface="Calibri"/>
              </a:rPr>
              <a:t>Tiene múltiples soluciones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400" dirty="0">
                <a:latin typeface="Calibri"/>
                <a:ea typeface="Calibri"/>
                <a:cs typeface="Calibri"/>
              </a:rPr>
              <a:t>Impulsa a una decisión con el uso de la teoría, herramienta o técnica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400" dirty="0">
                <a:latin typeface="Calibri"/>
                <a:ea typeface="Calibri"/>
                <a:cs typeface="Calibri"/>
              </a:rPr>
              <a:t>Su análisis es motivante y retador</a:t>
            </a:r>
          </a:p>
        </p:txBody>
      </p:sp>
    </p:spTree>
    <p:extLst>
      <p:ext uri="{BB962C8B-B14F-4D97-AF65-F5344CB8AC3E}">
        <p14:creationId xmlns:p14="http://schemas.microsoft.com/office/powerpoint/2010/main" val="40627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1981427" y="1373425"/>
            <a:ext cx="8229600" cy="504892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+mn-lt"/>
              <a:cs typeface="Calibri" panose="020F0502020204030204"/>
            </a:endParaRPr>
          </a:p>
          <a:p>
            <a:pPr>
              <a:spcBef>
                <a:spcPts val="700"/>
              </a:spcBef>
              <a:spcAft>
                <a:spcPts val="0"/>
              </a:spcAft>
              <a:buClr>
                <a:srgbClr val="ED7D31"/>
              </a:buClr>
              <a:buSzPct val="60000"/>
              <a:defRPr/>
            </a:pPr>
            <a:r>
              <a:rPr lang="en-US" sz="1700">
                <a:latin typeface="Calibri"/>
                <a:cs typeface="Calibri"/>
              </a:rPr>
              <a:t>NORTH AMERICAN CASE RESEARCH ASSOCIATION (NACRA). </a:t>
            </a:r>
            <a:r>
              <a:rPr lang="es-ES" sz="1700">
                <a:latin typeface="Calibri"/>
                <a:cs typeface="Calibri"/>
              </a:rPr>
              <a:t>Asociación de América del Norte de Investigación de Caso. </a:t>
            </a:r>
            <a:r>
              <a:rPr lang="es-ES" sz="1700" i="1">
                <a:latin typeface="Calibri"/>
                <a:cs typeface="Calibri"/>
              </a:rPr>
              <a:t>Caso de Investigación Diario.</a:t>
            </a:r>
            <a:r>
              <a:rPr lang="es-ES" sz="1700">
                <a:latin typeface="Calibri"/>
                <a:cs typeface="Calibri"/>
              </a:rPr>
              <a:t> Consultado 01 de Mayo de 2011. Disponible en el sitio web </a:t>
            </a:r>
            <a:r>
              <a:rPr lang="es-CO" sz="1700" u="sng">
                <a:latin typeface="Calibri"/>
                <a:cs typeface="Calibri"/>
                <a:hlinkClick r:id="rId2"/>
              </a:rPr>
              <a:t>http://nacra.net/nacra/</a:t>
            </a:r>
            <a:endParaRPr lang="es-ES" sz="170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Calibri"/>
              <a:cs typeface="Calibri"/>
            </a:endParaRP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1700">
                <a:latin typeface="Calibri"/>
                <a:cs typeface="Calibri"/>
              </a:rPr>
              <a:t>THE WORLD ASSOCIATION FOR CASE METHOD RESEARCH AND APPLICATION (WACRA). </a:t>
            </a:r>
            <a:r>
              <a:rPr lang="es-ES" sz="1700">
                <a:latin typeface="Calibri"/>
                <a:cs typeface="Calibri"/>
              </a:rPr>
              <a:t>Asociación Mundial para la Investigación y Aplicación  del Método de Caso.  </a:t>
            </a:r>
            <a:r>
              <a:rPr lang="es-ES" sz="1700" err="1">
                <a:latin typeface="Calibri"/>
                <a:cs typeface="Calibri"/>
              </a:rPr>
              <a:t>About</a:t>
            </a:r>
            <a:r>
              <a:rPr lang="es-ES" sz="1700">
                <a:latin typeface="Calibri"/>
                <a:cs typeface="Calibri"/>
              </a:rPr>
              <a:t> WACRA. </a:t>
            </a:r>
            <a:r>
              <a:rPr lang="es-ES" sz="1700" i="1">
                <a:latin typeface="Calibri"/>
                <a:cs typeface="Calibri"/>
              </a:rPr>
              <a:t>Who </a:t>
            </a:r>
            <a:r>
              <a:rPr lang="es-ES" sz="1700" i="1" err="1">
                <a:latin typeface="Calibri"/>
                <a:cs typeface="Calibri"/>
              </a:rPr>
              <a:t>we</a:t>
            </a:r>
            <a:r>
              <a:rPr lang="es-ES" sz="1700" i="1">
                <a:latin typeface="Calibri"/>
                <a:cs typeface="Calibri"/>
              </a:rPr>
              <a:t> are. </a:t>
            </a:r>
            <a:r>
              <a:rPr lang="es-ES" sz="1700">
                <a:latin typeface="Calibri"/>
                <a:cs typeface="Calibri"/>
              </a:rPr>
              <a:t>Consultado 06 de Mayo de 2011. Disponible en el sitio web &lt; </a:t>
            </a:r>
            <a:r>
              <a:rPr lang="es-ES" sz="1700" u="sng">
                <a:latin typeface="Calibri"/>
                <a:cs typeface="Calibri"/>
                <a:hlinkClick r:id="rId3"/>
              </a:rPr>
              <a:t>http://www.wacra.org/</a:t>
            </a:r>
            <a:r>
              <a:rPr lang="es-ES" sz="1700">
                <a:latin typeface="Calibri"/>
                <a:cs typeface="Calibri"/>
              </a:rPr>
              <a:t>&gt;</a:t>
            </a: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Calibri"/>
                <a:cs typeface="Calibri"/>
              </a:rPr>
              <a:t> </a:t>
            </a:r>
            <a:r>
              <a:rPr lang="en-US" sz="1700">
                <a:latin typeface="Calibri"/>
                <a:cs typeface="Calibri"/>
              </a:rPr>
              <a:t>HARVARD BUSINESS SCHOOL. Library. </a:t>
            </a:r>
            <a:r>
              <a:rPr lang="en-US" sz="1700" i="1">
                <a:latin typeface="Calibri"/>
                <a:cs typeface="Calibri"/>
              </a:rPr>
              <a:t>HBS Cases. </a:t>
            </a:r>
            <a:r>
              <a:rPr lang="es-ES" sz="1700">
                <a:latin typeface="Calibri"/>
                <a:cs typeface="Calibri"/>
              </a:rPr>
              <a:t>Consultado 02 de Mayo de 2011. Disponible en el sitio web &lt; </a:t>
            </a:r>
            <a:r>
              <a:rPr lang="es-CO" sz="1700" u="sng">
                <a:latin typeface="Calibri"/>
                <a:cs typeface="Calibri"/>
                <a:hlinkClick r:id="rId4"/>
              </a:rPr>
              <a:t>http://www.hbs.edu/</a:t>
            </a:r>
            <a:r>
              <a:rPr lang="es-ES" sz="1700">
                <a:latin typeface="Calibri"/>
                <a:cs typeface="Calibri"/>
              </a:rPr>
              <a:t>&gt;</a:t>
            </a:r>
            <a:endParaRPr lang="es-CO" sz="170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n-US" sz="1700">
                <a:latin typeface="Calibri"/>
                <a:cs typeface="Calibri"/>
              </a:rPr>
              <a:t>RICHARD IVEY SCHOOL OF BUSINESS. THE UNIVERSITY OF WESTERN ONTARIO (IVEY). </a:t>
            </a:r>
            <a:r>
              <a:rPr lang="es-ES" sz="1700">
                <a:latin typeface="Calibri"/>
                <a:cs typeface="Calibri"/>
              </a:rPr>
              <a:t>Consultado 04 de Mayo de 2011. Disponible en el sitio web &lt; http://www.ivey.ca/&gt;</a:t>
            </a:r>
            <a:endParaRPr lang="es-CO" sz="170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+mn-lt"/>
              <a:cs typeface="Calibri"/>
            </a:endParaRP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5FA7C48F-19EB-5A0D-A632-F0650DCBC3D1}"/>
              </a:ext>
            </a:extLst>
          </p:cNvPr>
          <p:cNvGrpSpPr/>
          <p:nvPr/>
        </p:nvGrpSpPr>
        <p:grpSpPr>
          <a:xfrm>
            <a:off x="2267811" y="635766"/>
            <a:ext cx="7416824" cy="359774"/>
            <a:chOff x="0" y="4852935"/>
            <a:chExt cx="7848872" cy="359774"/>
          </a:xfrm>
          <a:solidFill>
            <a:srgbClr val="911111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: Rounded Corners 2">
              <a:extLst>
                <a:ext uri="{FF2B5EF4-FFF2-40B4-BE49-F238E27FC236}">
                  <a16:creationId xmlns:a16="http://schemas.microsoft.com/office/drawing/2014/main" id="{4A996608-949B-1DCD-4D16-6189B8AE33E5}"/>
                </a:ext>
              </a:extLst>
            </p:cNvPr>
            <p:cNvSpPr/>
            <p:nvPr/>
          </p:nvSpPr>
          <p:spPr>
            <a:xfrm>
              <a:off x="0" y="4852935"/>
              <a:ext cx="7848872" cy="35977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2E3AA9FD-CEF8-D195-EDE5-27A8D6D3A14C}"/>
                </a:ext>
              </a:extLst>
            </p:cNvPr>
            <p:cNvSpPr txBox="1"/>
            <p:nvPr/>
          </p:nvSpPr>
          <p:spPr>
            <a:xfrm>
              <a:off x="17563" y="4870498"/>
              <a:ext cx="7813746" cy="32464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es-CO" sz="280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BIBLIOGRAFÍA</a:t>
              </a:r>
              <a:endParaRPr lang="es-CO" sz="2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2025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1981200" y="1484784"/>
            <a:ext cx="8229600" cy="464137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INCAE BUSINESS SCHOOL. ESCUELA DE NEGOCIOS INTERNACIONALES DE AMÉRICA LATINA. Consultado 03 de Mayo de 2011. Disponible en el sitio web &lt; </a:t>
            </a:r>
            <a:r>
              <a:rPr lang="es-ES" sz="1700">
                <a:latin typeface="+mn-lt"/>
                <a:hlinkClick r:id="rId2"/>
              </a:rPr>
              <a:t>http://www.incae.edu/</a:t>
            </a:r>
            <a:r>
              <a:rPr lang="es-ES" sz="1700">
                <a:latin typeface="+mn-lt"/>
              </a:rPr>
              <a:t>&gt;</a:t>
            </a: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ES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MARTÍN, Pérez Marisa (2002). El modelo educativo del Tecnológico de Monterrey. Instituto Tecnológico y de Estudios Superiores de Monterrey. Monterrey, México. CENTRO INTERNACIONAL DE CASOS. Casos CIC. </a:t>
            </a:r>
            <a:r>
              <a:rPr lang="es-ES" sz="1700" i="1">
                <a:latin typeface="+mn-lt"/>
              </a:rPr>
              <a:t>Catálogo de Casos. </a:t>
            </a:r>
            <a:r>
              <a:rPr lang="es-ES" sz="1700">
                <a:latin typeface="+mn-lt"/>
              </a:rPr>
              <a:t>Consultado 01 de Mayo de 2011. Disponible en el sitio web &lt; </a:t>
            </a:r>
            <a:r>
              <a:rPr lang="es-ES" sz="1700" u="sng">
                <a:latin typeface="+mn-lt"/>
                <a:hlinkClick r:id="rId3"/>
              </a:rPr>
              <a:t>http://www.gda.itesm.mx/cic/</a:t>
            </a:r>
            <a:r>
              <a:rPr lang="es-ES" sz="1700">
                <a:latin typeface="+mn-lt"/>
              </a:rPr>
              <a:t>&gt;</a:t>
            </a: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ASOCIACIÓN LATINOAMERICANA DE CASOS. El Método de Caso. </a:t>
            </a:r>
            <a:r>
              <a:rPr lang="es-ES" sz="1700" i="1">
                <a:latin typeface="+mn-lt"/>
              </a:rPr>
              <a:t>Otros sitios de casos.</a:t>
            </a:r>
            <a:r>
              <a:rPr lang="es-ES" sz="1700">
                <a:latin typeface="+mn-lt"/>
              </a:rPr>
              <a:t> Consultado 17 de Mayo de 2011. Disponible en el sitio web </a:t>
            </a:r>
            <a:r>
              <a:rPr lang="es-ES" sz="1700" u="sng">
                <a:latin typeface="+mn-lt"/>
                <a:hlinkClick r:id="rId4"/>
              </a:rPr>
              <a:t>http://espacio.gda.itesm.mx/ALAC/index.php?ver=otros.php&amp;sec=Otros Sitios</a:t>
            </a: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REDEAMERICA. RED </a:t>
            </a:r>
            <a:r>
              <a:rPr lang="es-ES">
                <a:latin typeface="Calibri"/>
                <a:cs typeface="Calibri"/>
              </a:rPr>
              <a:t>INTERAMERICANA</a:t>
            </a:r>
            <a:r>
              <a:rPr lang="es-ES" sz="1700">
                <a:latin typeface="+mn-lt"/>
              </a:rPr>
              <a:t> DE FUNDACIONES Y ACCIONES EMPRESARIALES PARA EL DESARROLLO DE BASE. Consultado 15 de Mayo de 2011. Disponible en el sitio web</a:t>
            </a:r>
            <a:endParaRPr lang="es-CO" sz="1700">
              <a:latin typeface="+mn-lt"/>
              <a:cs typeface="Calibri" panose="020F0502020204030204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ourier New" pitchFamily="49" charset="0"/>
              <a:buChar char="o"/>
              <a:defRPr/>
            </a:pPr>
            <a:endParaRPr lang="es-CO" sz="2900">
              <a:latin typeface="+mn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24001" y="206598"/>
            <a:ext cx="3344863" cy="846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900">
                <a:solidFill>
                  <a:schemeClr val="bg1"/>
                </a:solidFill>
                <a:latin typeface="+mj-lt"/>
              </a:rPr>
              <a:t>  Bibliografía</a:t>
            </a:r>
          </a:p>
        </p:txBody>
      </p:sp>
    </p:spTree>
    <p:extLst>
      <p:ext uri="{BB962C8B-B14F-4D97-AF65-F5344CB8AC3E}">
        <p14:creationId xmlns:p14="http://schemas.microsoft.com/office/powerpoint/2010/main" val="3340067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92313" y="1484314"/>
            <a:ext cx="8229600" cy="438943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s-ES">
                <a:latin typeface="Calibri"/>
                <a:cs typeface="Calibri"/>
              </a:rPr>
              <a:t>DE MIGUEL, M. (COORD.). (2006). </a:t>
            </a:r>
            <a:r>
              <a:rPr lang="es-ES" i="1">
                <a:latin typeface="Calibri"/>
                <a:cs typeface="Calibri"/>
              </a:rPr>
              <a:t>Metodologías de enseñanza y aprendizaje para el desarrollo de competencias. </a:t>
            </a:r>
            <a:r>
              <a:rPr lang="es-ES">
                <a:latin typeface="Calibri"/>
                <a:cs typeface="Calibri"/>
              </a:rPr>
              <a:t>Madrid: Alianza.)</a:t>
            </a:r>
            <a:endParaRPr lang="es-CO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>
                <a:latin typeface="Calibri"/>
                <a:cs typeface="Calibri"/>
              </a:rPr>
              <a:t>BOEHRER, J. Y M. LINSKY (1990). “Teaching with Cases: Learning to Question”, en Svinicki, M.D. (ed.), </a:t>
            </a:r>
            <a:r>
              <a:rPr lang="en-US" i="1">
                <a:latin typeface="Calibri"/>
                <a:cs typeface="Calibri"/>
              </a:rPr>
              <a:t>The Changing Face of College Teaching</a:t>
            </a:r>
            <a:r>
              <a:rPr lang="en-US">
                <a:latin typeface="Calibri"/>
                <a:cs typeface="Calibri"/>
              </a:rPr>
              <a:t>. New Directions for Teaching and Learning, no. 42. San Francisco: Jossey-Bass.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>
                <a:latin typeface="Calibri"/>
                <a:cs typeface="Calibri"/>
              </a:rPr>
              <a:t>SCHMOTTER, 	James W. (2000) an interview with Professor C. Roland Christensen.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s-ES">
                <a:latin typeface="Calibri"/>
                <a:cs typeface="Calibri"/>
              </a:rPr>
              <a:t>GONZALEZ, Jorge (2007). “Transformando el aprendizaje con el método del caso”. Centro Internacional de casos, Tecnológico de Monterrey.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s-ES">
                <a:latin typeface="Calibri"/>
                <a:cs typeface="Calibri"/>
              </a:rPr>
              <a:t>GONZALEZ, Jorge (2009). “Metodología de estudio de casos”. Centro Internacional de casos, Tecnológico de Monterrey.</a:t>
            </a:r>
            <a:endParaRPr lang="es-CO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>
                <a:latin typeface="Calibri"/>
                <a:cs typeface="Calibri"/>
              </a:rPr>
              <a:t>BRADFORD, B. (1997). Achieving AECC outcomes through the seven principles for good. </a:t>
            </a:r>
            <a:r>
              <a:rPr lang="es-ES" err="1">
                <a:latin typeface="Calibri"/>
                <a:cs typeface="Calibri"/>
              </a:rPr>
              <a:t>Journal</a:t>
            </a:r>
            <a:r>
              <a:rPr lang="es-ES">
                <a:latin typeface="Calibri"/>
                <a:cs typeface="Calibri"/>
              </a:rPr>
              <a:t> </a:t>
            </a:r>
            <a:r>
              <a:rPr lang="es-ES" err="1">
                <a:latin typeface="Calibri"/>
                <a:cs typeface="Calibri"/>
              </a:rPr>
              <a:t>of</a:t>
            </a:r>
            <a:r>
              <a:rPr lang="es-ES">
                <a:latin typeface="Calibri"/>
                <a:cs typeface="Calibri"/>
              </a:rPr>
              <a:t> </a:t>
            </a:r>
            <a:r>
              <a:rPr lang="es-ES" err="1">
                <a:latin typeface="Calibri"/>
                <a:cs typeface="Calibri"/>
              </a:rPr>
              <a:t>Education</a:t>
            </a:r>
            <a:r>
              <a:rPr lang="es-ES">
                <a:latin typeface="Calibri"/>
                <a:cs typeface="Calibri"/>
              </a:rPr>
              <a:t> </a:t>
            </a:r>
            <a:r>
              <a:rPr lang="es-ES" err="1">
                <a:latin typeface="Calibri"/>
                <a:cs typeface="Calibri"/>
              </a:rPr>
              <a:t>for</a:t>
            </a:r>
            <a:r>
              <a:rPr lang="es-ES">
                <a:latin typeface="Calibri"/>
                <a:cs typeface="Calibri"/>
              </a:rPr>
              <a:t> Business.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es-CO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1524001" y="350614"/>
            <a:ext cx="3344863" cy="846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900">
                <a:solidFill>
                  <a:schemeClr val="bg1"/>
                </a:solidFill>
                <a:latin typeface="+mj-lt"/>
              </a:rPr>
              <a:t>  Bibliografía</a:t>
            </a:r>
          </a:p>
        </p:txBody>
      </p:sp>
    </p:spTree>
    <p:extLst>
      <p:ext uri="{BB962C8B-B14F-4D97-AF65-F5344CB8AC3E}">
        <p14:creationId xmlns:p14="http://schemas.microsoft.com/office/powerpoint/2010/main" val="283322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1981427" y="1188368"/>
            <a:ext cx="8229600" cy="4395778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n-US" sz="1700">
                <a:latin typeface="Calibri"/>
                <a:cs typeface="Calibri"/>
              </a:rPr>
              <a:t>NORTH AMERICAN CASE RESEARCH ASSOCIATION (NACRA). </a:t>
            </a:r>
            <a:r>
              <a:rPr lang="es-ES" sz="1700">
                <a:latin typeface="Calibri"/>
                <a:cs typeface="Calibri"/>
              </a:rPr>
              <a:t>Asociación de América del Norte de Investigación de Caso. </a:t>
            </a:r>
            <a:r>
              <a:rPr lang="es-ES" sz="1700" i="1">
                <a:latin typeface="Calibri"/>
                <a:cs typeface="Calibri"/>
              </a:rPr>
              <a:t>Caso de Investigación Diario.</a:t>
            </a:r>
            <a:r>
              <a:rPr lang="es-ES" sz="1700">
                <a:latin typeface="Calibri"/>
                <a:cs typeface="Calibri"/>
              </a:rPr>
              <a:t> Consultado 01 de Mayo de 2011. Disponible en el sitio web </a:t>
            </a:r>
            <a:r>
              <a:rPr lang="es-CO" sz="1700" u="sng">
                <a:latin typeface="Calibri"/>
                <a:cs typeface="Calibri"/>
                <a:hlinkClick r:id="rId2"/>
              </a:rPr>
              <a:t>http://nacra.net/nacra/</a:t>
            </a:r>
            <a:endParaRPr lang="es-ES" sz="170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Calibri"/>
              <a:cs typeface="Calibri Light" panose="020F0302020204030204"/>
            </a:endParaRP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1700">
                <a:latin typeface="Calibri"/>
                <a:cs typeface="Calibri"/>
              </a:rPr>
              <a:t>THE WORLD ASSOCIATION FOR CASE METHOD RESEARCH AND APPLICATION (WACRA). </a:t>
            </a:r>
            <a:r>
              <a:rPr lang="es-ES" sz="1700">
                <a:latin typeface="Calibri"/>
                <a:cs typeface="Calibri"/>
              </a:rPr>
              <a:t>Asociación Mundial para la Investigación y Aplicación  del Método de Caso.  </a:t>
            </a:r>
            <a:r>
              <a:rPr lang="es-ES" sz="1700" err="1">
                <a:latin typeface="Calibri"/>
                <a:cs typeface="Calibri"/>
              </a:rPr>
              <a:t>About</a:t>
            </a:r>
            <a:r>
              <a:rPr lang="es-ES" sz="1700">
                <a:latin typeface="Calibri"/>
                <a:cs typeface="Calibri"/>
              </a:rPr>
              <a:t> WACRA. </a:t>
            </a:r>
            <a:r>
              <a:rPr lang="es-ES" sz="1700" i="1">
                <a:latin typeface="Calibri"/>
                <a:cs typeface="Calibri"/>
              </a:rPr>
              <a:t>Who </a:t>
            </a:r>
            <a:r>
              <a:rPr lang="es-ES" sz="1700" i="1" err="1">
                <a:latin typeface="Calibri"/>
                <a:cs typeface="Calibri"/>
              </a:rPr>
              <a:t>we</a:t>
            </a:r>
            <a:r>
              <a:rPr lang="es-ES" sz="1700" i="1">
                <a:latin typeface="Calibri"/>
                <a:cs typeface="Calibri"/>
              </a:rPr>
              <a:t> are. </a:t>
            </a:r>
            <a:r>
              <a:rPr lang="es-ES" sz="1700">
                <a:latin typeface="Calibri"/>
                <a:cs typeface="Calibri"/>
              </a:rPr>
              <a:t>Consultado 06 de Mayo de 2011. Disponible en el sitio web &lt; </a:t>
            </a:r>
            <a:r>
              <a:rPr lang="es-ES" sz="1700" u="sng"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http://www.wacra.org/</a:t>
            </a:r>
            <a:r>
              <a:rPr lang="es-ES" sz="1700">
                <a:latin typeface="Calibri"/>
                <a:cs typeface="Calibri"/>
              </a:rPr>
              <a:t>&gt;</a:t>
            </a: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Calibri"/>
              <a:cs typeface="Calibri Light" panose="020F03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Calibri"/>
                <a:cs typeface="Calibri"/>
              </a:rPr>
              <a:t> </a:t>
            </a:r>
            <a:r>
              <a:rPr lang="en-US" sz="1700">
                <a:latin typeface="Calibri"/>
                <a:cs typeface="Calibri"/>
              </a:rPr>
              <a:t>HARVARD BUSINESS SCHOOL. Library. </a:t>
            </a:r>
            <a:r>
              <a:rPr lang="en-US" sz="1700" i="1">
                <a:latin typeface="Calibri"/>
                <a:cs typeface="Calibri"/>
              </a:rPr>
              <a:t>HBS Cases. </a:t>
            </a:r>
            <a:r>
              <a:rPr lang="es-ES" sz="1700">
                <a:latin typeface="Calibri"/>
                <a:cs typeface="Calibri"/>
              </a:rPr>
              <a:t>Consultado 02 de Mayo de 2011. Disponible en el sitio web &lt; </a:t>
            </a:r>
            <a:r>
              <a:rPr lang="es-CO" sz="1700" u="sng">
                <a:latin typeface="Calibri"/>
                <a:cs typeface="Calibri"/>
                <a:hlinkClick r:id="rId4"/>
              </a:rPr>
              <a:t>http://www.hbs.edu/</a:t>
            </a:r>
            <a:r>
              <a:rPr lang="es-ES" sz="1700">
                <a:latin typeface="Calibri"/>
                <a:cs typeface="Calibri"/>
              </a:rPr>
              <a:t>&gt;</a:t>
            </a:r>
            <a:endParaRPr lang="es-CO" sz="170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Calibri"/>
              <a:cs typeface="Calibri Light" panose="020F03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n-US" sz="1700">
                <a:latin typeface="Calibri"/>
                <a:cs typeface="Calibri"/>
              </a:rPr>
              <a:t>RICHARD IVEY SCHOOL OF BUSINESS. THE UNIVERSITY OF WESTERN ONTARIO (IVEY). </a:t>
            </a:r>
            <a:r>
              <a:rPr lang="es-ES" sz="1700">
                <a:latin typeface="Calibri"/>
                <a:cs typeface="Calibri"/>
              </a:rPr>
              <a:t>Consultado 04 de Mayo de 2011. Disponible en el sitio web &lt; http://www.ivey.ca/&gt;</a:t>
            </a:r>
            <a:endParaRPr lang="es-CO" sz="1700">
              <a:latin typeface="Calibri"/>
              <a:cs typeface="Calibri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ourier New" pitchFamily="49" charset="0"/>
              <a:buChar char="o"/>
              <a:defRPr/>
            </a:pPr>
            <a:endParaRPr lang="es-CO" sz="1700">
              <a:latin typeface="+mn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24001" y="206598"/>
            <a:ext cx="3344863" cy="846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900">
                <a:solidFill>
                  <a:schemeClr val="bg1"/>
                </a:solidFill>
                <a:latin typeface="+mj-lt"/>
              </a:rPr>
              <a:t>  Bibliografía</a:t>
            </a:r>
          </a:p>
        </p:txBody>
      </p:sp>
    </p:spTree>
    <p:extLst>
      <p:ext uri="{BB962C8B-B14F-4D97-AF65-F5344CB8AC3E}">
        <p14:creationId xmlns:p14="http://schemas.microsoft.com/office/powerpoint/2010/main" val="1389124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1981200" y="1484784"/>
            <a:ext cx="8229600" cy="464137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INCAE BUSINESS SCHOOL. ESCUELA DE NEGOCIOS INTERNACIONALES DE AMÉRICA LATINA. Consultado 03 de Mayo de 2011. Disponible en el sitio web &lt; </a:t>
            </a:r>
            <a:r>
              <a:rPr lang="es-ES" sz="1700">
                <a:latin typeface="+mn-lt"/>
                <a:hlinkClick r:id="rId2"/>
              </a:rPr>
              <a:t>http://www.incae.edu/</a:t>
            </a:r>
            <a:r>
              <a:rPr lang="es-ES" sz="1700">
                <a:latin typeface="+mn-lt"/>
              </a:rPr>
              <a:t>&gt;</a:t>
            </a: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ES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MARTÍN, Pérez Marisa (2002). El modelo educativo del Tecnológico de Monterrey. Instituto Tecnológico y de Estudios Superiores de Monterrey. Monterrey, México. CENTRO INTERNACIONAL DE CASOS. Casos CIC. </a:t>
            </a:r>
            <a:r>
              <a:rPr lang="es-ES" sz="1700" i="1">
                <a:latin typeface="+mn-lt"/>
              </a:rPr>
              <a:t>Catálogo de Casos. </a:t>
            </a:r>
            <a:r>
              <a:rPr lang="es-ES" sz="1700">
                <a:latin typeface="+mn-lt"/>
              </a:rPr>
              <a:t>Consultado 01 de Mayo de 2011. Disponible en el sitio web &lt; </a:t>
            </a:r>
            <a:r>
              <a:rPr lang="es-ES" sz="1700" u="sng">
                <a:latin typeface="+mn-lt"/>
                <a:hlinkClick r:id="rId3"/>
              </a:rPr>
              <a:t>http://www.gda.itesm.mx/cic/</a:t>
            </a:r>
            <a:r>
              <a:rPr lang="es-ES" sz="1700">
                <a:latin typeface="+mn-lt"/>
              </a:rPr>
              <a:t>&gt;</a:t>
            </a: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ASOCIACIÓN LATINOAMERICANA DE CASOS. El Método de Caso. </a:t>
            </a:r>
            <a:r>
              <a:rPr lang="es-ES" sz="1700" i="1">
                <a:latin typeface="+mn-lt"/>
              </a:rPr>
              <a:t>Otros sitios de casos.</a:t>
            </a:r>
            <a:r>
              <a:rPr lang="es-ES" sz="1700">
                <a:latin typeface="+mn-lt"/>
              </a:rPr>
              <a:t> Consultado 17 de Mayo de 2011. Disponible en el sitio web </a:t>
            </a:r>
            <a:r>
              <a:rPr lang="es-ES" sz="1700" u="sng">
                <a:latin typeface="+mn-lt"/>
                <a:hlinkClick r:id="rId4"/>
              </a:rPr>
              <a:t>http://espacio.gda.itesm.mx/ALAC/index.php?ver=otros.php&amp;sec=Otros Sitios</a:t>
            </a: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REDEAMERICA. RED </a:t>
            </a:r>
            <a:r>
              <a:rPr lang="es-ES">
                <a:latin typeface="Calibri"/>
                <a:cs typeface="Calibri"/>
              </a:rPr>
              <a:t>INTERAMERICANA</a:t>
            </a:r>
            <a:r>
              <a:rPr lang="es-ES" sz="1700">
                <a:latin typeface="+mn-lt"/>
              </a:rPr>
              <a:t> DE FUNDACIONES Y ACCIONES EMPRESARIALES PARA EL DESARROLLO DE BASE. Consultado 15 de Mayo de 2011. Disponible en el sitio web</a:t>
            </a:r>
            <a:endParaRPr lang="es-CO" sz="1700">
              <a:latin typeface="+mn-lt"/>
              <a:cs typeface="Calibri" panose="020F0502020204030204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ourier New" pitchFamily="49" charset="0"/>
              <a:buChar char="o"/>
              <a:defRPr/>
            </a:pPr>
            <a:endParaRPr lang="es-CO" sz="2900">
              <a:latin typeface="+mn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24001" y="206598"/>
            <a:ext cx="3344863" cy="846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900">
                <a:solidFill>
                  <a:schemeClr val="bg1"/>
                </a:solidFill>
                <a:latin typeface="+mj-lt"/>
              </a:rPr>
              <a:t>  Bibliografía</a:t>
            </a:r>
          </a:p>
        </p:txBody>
      </p:sp>
    </p:spTree>
    <p:extLst>
      <p:ext uri="{BB962C8B-B14F-4D97-AF65-F5344CB8AC3E}">
        <p14:creationId xmlns:p14="http://schemas.microsoft.com/office/powerpoint/2010/main" val="2151109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35856" y="1146857"/>
            <a:ext cx="8229600" cy="425880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s-ES" sz="1700">
                <a:latin typeface="Calibri"/>
                <a:cs typeface="Calibri"/>
              </a:rPr>
              <a:t>DE MIGUEL, M. (COORD.). (2006). </a:t>
            </a:r>
            <a:r>
              <a:rPr lang="es-ES" sz="1700" i="1">
                <a:latin typeface="Calibri"/>
                <a:cs typeface="Calibri"/>
              </a:rPr>
              <a:t>Metodologías de enseñanza y aprendizaje para el desarrollo de competencias. </a:t>
            </a:r>
            <a:r>
              <a:rPr lang="es-ES" sz="1700">
                <a:latin typeface="Calibri"/>
                <a:cs typeface="Calibri"/>
              </a:rPr>
              <a:t>Madrid: Alianza.)</a:t>
            </a:r>
            <a:endParaRPr lang="es-CO" sz="1700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 sz="1700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1700">
                <a:latin typeface="Calibri"/>
                <a:cs typeface="Calibri"/>
              </a:rPr>
              <a:t>BOEHRER, J. Y M. LINSKY (1990). “Teaching with Cases: Learning to Question”, en Svinicki, M.D. (ed.), </a:t>
            </a:r>
            <a:r>
              <a:rPr lang="en-US" sz="1700" i="1">
                <a:latin typeface="Calibri"/>
                <a:cs typeface="Calibri"/>
              </a:rPr>
              <a:t>The Changing Face of College Teaching</a:t>
            </a:r>
            <a:r>
              <a:rPr lang="en-US" sz="1700">
                <a:latin typeface="Calibri"/>
                <a:cs typeface="Calibri"/>
              </a:rPr>
              <a:t>. New Directions for Teaching and Learning, no. 42. San Francisco: Jossey-Bass.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 sz="1700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1700">
                <a:latin typeface="Calibri"/>
                <a:cs typeface="Calibri"/>
              </a:rPr>
              <a:t>SCHMOTTER, 	James W. (2000) an interview with Professor C. Roland Christensen.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 sz="1700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s-ES" sz="1700">
                <a:latin typeface="Calibri"/>
                <a:cs typeface="Calibri"/>
              </a:rPr>
              <a:t>GONZALEZ, Jorge (2007). “Transformando el aprendizaje con el método del caso”. Centro Internacional de casos, Tecnológico de Monterrey.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 sz="1700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s-ES" sz="1700">
                <a:latin typeface="Calibri"/>
                <a:cs typeface="Calibri"/>
              </a:rPr>
              <a:t>GONZALEZ, Jorge (2009). “Metodología de estudio de casos”. Centro Internacional de casos, Tecnológico de Monterrey.</a:t>
            </a:r>
            <a:endParaRPr lang="es-CO" sz="1700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1700">
                <a:latin typeface="Calibri"/>
                <a:cs typeface="Calibri"/>
              </a:rPr>
              <a:t>BRADFORD, B. (1997). Achieving AECC outcomes through the seven principles for good. </a:t>
            </a:r>
            <a:r>
              <a:rPr lang="es-ES" sz="1700" err="1">
                <a:latin typeface="Calibri"/>
                <a:cs typeface="Calibri"/>
              </a:rPr>
              <a:t>Journal</a:t>
            </a:r>
            <a:r>
              <a:rPr lang="es-ES" sz="1700">
                <a:latin typeface="Calibri"/>
                <a:cs typeface="Calibri"/>
              </a:rPr>
              <a:t> </a:t>
            </a:r>
            <a:r>
              <a:rPr lang="es-ES" sz="1700" err="1">
                <a:latin typeface="Calibri"/>
                <a:cs typeface="Calibri"/>
              </a:rPr>
              <a:t>of</a:t>
            </a:r>
            <a:r>
              <a:rPr lang="es-ES" sz="1700">
                <a:latin typeface="Calibri"/>
                <a:cs typeface="Calibri"/>
              </a:rPr>
              <a:t> </a:t>
            </a:r>
            <a:r>
              <a:rPr lang="es-ES" sz="1700" err="1">
                <a:latin typeface="Calibri"/>
                <a:cs typeface="Calibri"/>
              </a:rPr>
              <a:t>Education</a:t>
            </a:r>
            <a:r>
              <a:rPr lang="es-ES" sz="1700">
                <a:latin typeface="Calibri"/>
                <a:cs typeface="Calibri"/>
              </a:rPr>
              <a:t> </a:t>
            </a:r>
            <a:r>
              <a:rPr lang="es-ES" sz="1700" err="1">
                <a:latin typeface="Calibri"/>
                <a:cs typeface="Calibri"/>
              </a:rPr>
              <a:t>for</a:t>
            </a:r>
            <a:r>
              <a:rPr lang="es-ES" sz="1700">
                <a:latin typeface="Calibri"/>
                <a:cs typeface="Calibri"/>
              </a:rPr>
              <a:t> Business.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es-CO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1524001" y="350614"/>
            <a:ext cx="3344863" cy="846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900">
                <a:solidFill>
                  <a:schemeClr val="bg1"/>
                </a:solidFill>
                <a:latin typeface="+mj-lt"/>
              </a:rPr>
              <a:t>  Bibliografía</a:t>
            </a:r>
          </a:p>
        </p:txBody>
      </p:sp>
    </p:spTree>
    <p:extLst>
      <p:ext uri="{BB962C8B-B14F-4D97-AF65-F5344CB8AC3E}">
        <p14:creationId xmlns:p14="http://schemas.microsoft.com/office/powerpoint/2010/main" val="23937723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nk xmlns="4528f77a-b955-44b4-966e-a7ab95d5583e">
      <Url xsi:nil="true"/>
      <Description xsi:nil="true"/>
    </Link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428AE30159F574FA57109061BCBF956" ma:contentTypeVersion="1" ma:contentTypeDescription="Crear nuevo documento." ma:contentTypeScope="" ma:versionID="2658a0db5d6e1f0f4f418b4489ca77a0">
  <xsd:schema xmlns:xsd="http://www.w3.org/2001/XMLSchema" xmlns:p="http://schemas.microsoft.com/office/2006/metadata/properties" xmlns:ns2="4528f77a-b955-44b4-966e-a7ab95d5583e" targetNamespace="http://schemas.microsoft.com/office/2006/metadata/properties" ma:root="true" ma:fieldsID="b81fb17d14554d93cff925191202fc8b" ns2:_="">
    <xsd:import namespace="4528f77a-b955-44b4-966e-a7ab95d5583e"/>
    <xsd:element name="properties">
      <xsd:complexType>
        <xsd:sequence>
          <xsd:element name="documentManagement">
            <xsd:complexType>
              <xsd:all>
                <xsd:element ref="ns2:Link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528f77a-b955-44b4-966e-a7ab95d5583e" elementFormDefault="qualified">
    <xsd:import namespace="http://schemas.microsoft.com/office/2006/documentManagement/types"/>
    <xsd:element name="Link" ma:index="8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C290AB9-AB88-40F0-8D51-C0C29F2B9AF3}">
  <ds:schemaRefs>
    <ds:schemaRef ds:uri="http://purl.org/dc/terms/"/>
    <ds:schemaRef ds:uri="http://schemas.openxmlformats.org/package/2006/metadata/core-properties"/>
    <ds:schemaRef ds:uri="4528f77a-b955-44b4-966e-a7ab95d5583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B6EDF8D-ED41-4AA4-90B2-77AB1096EC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28f77a-b955-44b4-966e-a7ab95d5583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21209</TotalTime>
  <Words>2408</Words>
  <Application>Microsoft Office PowerPoint</Application>
  <PresentationFormat>Widescreen</PresentationFormat>
  <Paragraphs>149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Tema de Office</vt:lpstr>
      <vt:lpstr>Tema de Office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CPU</dc:creator>
  <cp:lastModifiedBy>Mauricio Eduardo Escobar Salas</cp:lastModifiedBy>
  <cp:revision>548</cp:revision>
  <dcterms:created xsi:type="dcterms:W3CDTF">2007-09-16T17:51:54Z</dcterms:created>
  <dcterms:modified xsi:type="dcterms:W3CDTF">2023-04-14T13:30:03Z</dcterms:modified>
</cp:coreProperties>
</file>