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9" r:id="rId5"/>
  </p:sldMasterIdLst>
  <p:sldIdLst>
    <p:sldId id="266" r:id="rId6"/>
    <p:sldId id="281" r:id="rId7"/>
    <p:sldId id="280" r:id="rId8"/>
    <p:sldId id="279" r:id="rId9"/>
    <p:sldId id="278" r:id="rId10"/>
    <p:sldId id="277" r:id="rId11"/>
    <p:sldId id="276" r:id="rId12"/>
    <p:sldId id="275" r:id="rId13"/>
    <p:sldId id="289" r:id="rId14"/>
    <p:sldId id="288" r:id="rId15"/>
    <p:sldId id="287" r:id="rId16"/>
    <p:sldId id="286" r:id="rId17"/>
    <p:sldId id="285" r:id="rId18"/>
    <p:sldId id="284" r:id="rId19"/>
    <p:sldId id="283" r:id="rId20"/>
    <p:sldId id="282" r:id="rId21"/>
    <p:sldId id="260" r:id="rId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C2782-0EE9-5713-E07B-8E8ABB02762F}" v="21" dt="2023-03-31T18:53:22.881"/>
    <p1510:client id="{2912EECA-970B-4A0A-5CEC-CA9401006D76}" v="135" dt="2023-03-31T18:39:18.519"/>
    <p1510:client id="{883B9292-FF11-516A-DA0A-5DAA40949C04}" v="38" dt="2023-04-10T02:17:52.941"/>
    <p1510:client id="{AC825A26-F224-4CEA-87B1-3CA3995C2134}" v="5" dt="2023-03-07T14:31:02.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64" d="100"/>
          <a:sy n="64" d="100"/>
        </p:scale>
        <p:origin x="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B8609-AE62-49EA-9E18-036367D967DB}"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D3FD1A23-D2EC-461F-B127-31336A5D44DC}">
      <dgm:prSet phldrT="[Text]" custT="1"/>
      <dgm:spPr>
        <a:scene3d>
          <a:camera prst="orthographicFront">
            <a:rot lat="0" lon="0" rev="0"/>
          </a:camera>
          <a:lightRig rig="balanced" dir="t">
            <a:rot lat="0" lon="0" rev="8700000"/>
          </a:lightRig>
        </a:scene3d>
        <a:sp3d>
          <a:bevelT w="190500" h="38100"/>
        </a:sp3d>
      </dgm:spPr>
      <dgm:t>
        <a:bodyPr/>
        <a:lstStyle/>
        <a:p>
          <a:pPr>
            <a:buFont typeface="+mj-lt"/>
            <a:buAutoNum type="arabicPeriod"/>
          </a:pPr>
          <a:r>
            <a:rPr lang="es-MX" sz="1100" dirty="0">
              <a:latin typeface="Calibri"/>
              <a:cs typeface="Calibri"/>
            </a:rPr>
            <a:t>0. Introducción</a:t>
          </a:r>
          <a:endParaRPr lang="en-US" sz="1100" dirty="0">
            <a:latin typeface="Calibri"/>
            <a:cs typeface="Calibri"/>
          </a:endParaRPr>
        </a:p>
      </dgm:t>
    </dgm:pt>
    <dgm:pt modelId="{14B6AAD4-5536-43D2-A1B0-F90A5733AA98}" type="parTrans" cxnId="{342F83D1-3826-4C95-90D7-96512B65F267}">
      <dgm:prSet/>
      <dgm:spPr/>
      <dgm:t>
        <a:bodyPr/>
        <a:lstStyle/>
        <a:p>
          <a:endParaRPr lang="en-US" sz="2400"/>
        </a:p>
      </dgm:t>
    </dgm:pt>
    <dgm:pt modelId="{446AAD29-E655-4BD7-A4F3-DB5B075765F8}" type="sibTrans" cxnId="{342F83D1-3826-4C95-90D7-96512B65F267}">
      <dgm:prSet/>
      <dgm:spPr/>
      <dgm:t>
        <a:bodyPr/>
        <a:lstStyle/>
        <a:p>
          <a:endParaRPr lang="en-US" sz="2400"/>
        </a:p>
      </dgm:t>
    </dgm:pt>
    <dgm:pt modelId="{8F2F1283-E46E-419F-BBCD-695952C88582}">
      <dgm:prSet custT="1"/>
      <dgm:spPr>
        <a:scene3d>
          <a:camera prst="orthographicFront">
            <a:rot lat="0" lon="0" rev="0"/>
          </a:camera>
          <a:lightRig rig="balanced" dir="t">
            <a:rot lat="0" lon="0" rev="8700000"/>
          </a:lightRig>
        </a:scene3d>
        <a:sp3d>
          <a:bevelT w="190500" h="38100"/>
        </a:sp3d>
      </dgm:spPr>
      <dgm:t>
        <a:bodyPr/>
        <a:lstStyle/>
        <a:p>
          <a:r>
            <a:rPr lang="es-CO" sz="1100" b="1" dirty="0">
              <a:solidFill>
                <a:srgbClr val="00B0F0"/>
              </a:solidFill>
              <a:latin typeface="Calibri"/>
              <a:ea typeface="Calibri" panose="020F0502020204030204" pitchFamily="34" charset="0"/>
              <a:cs typeface="Calibri"/>
            </a:rPr>
            <a:t>1_02. Fundamentos Pedagógicos de un caso</a:t>
          </a:r>
        </a:p>
      </dgm:t>
    </dgm:pt>
    <dgm:pt modelId="{215C9C1C-2888-4106-B53D-E5FF9BCCCFAA}" type="parTrans" cxnId="{6EF21610-7E6E-4DC2-8CC7-48ACB87DF67F}">
      <dgm:prSet/>
      <dgm:spPr/>
      <dgm:t>
        <a:bodyPr/>
        <a:lstStyle/>
        <a:p>
          <a:endParaRPr lang="en-US" sz="2400"/>
        </a:p>
      </dgm:t>
    </dgm:pt>
    <dgm:pt modelId="{AA1445FF-18B6-4C57-A80B-0A6C1E8570DC}" type="sibTrans" cxnId="{6EF21610-7E6E-4DC2-8CC7-48ACB87DF67F}">
      <dgm:prSet/>
      <dgm:spPr/>
      <dgm:t>
        <a:bodyPr/>
        <a:lstStyle/>
        <a:p>
          <a:endParaRPr lang="en-US" sz="2400"/>
        </a:p>
      </dgm:t>
    </dgm:pt>
    <dgm:pt modelId="{26694DDC-0FE2-4451-A79B-17C1C6CA38A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1_03. </a:t>
          </a:r>
          <a:r>
            <a:rPr lang="es-MX" sz="1100" dirty="0">
              <a:latin typeface="Calibri"/>
              <a:ea typeface="Calibri" panose="020F0502020204030204" pitchFamily="34" charset="0"/>
              <a:cs typeface="Calibri"/>
            </a:rPr>
            <a:t>Estructura de un caso de enseñanza</a:t>
          </a:r>
          <a:endParaRPr lang="es-CO" sz="1100" dirty="0">
            <a:latin typeface="Calibri"/>
            <a:ea typeface="Calibri" panose="020F0502020204030204" pitchFamily="34" charset="0"/>
            <a:cs typeface="Calibri"/>
          </a:endParaRPr>
        </a:p>
      </dgm:t>
    </dgm:pt>
    <dgm:pt modelId="{D1FC0E10-EDA7-469A-9415-F333404E735E}" type="parTrans" cxnId="{1CDC5163-3290-48D4-896C-8B4AD3611486}">
      <dgm:prSet/>
      <dgm:spPr/>
      <dgm:t>
        <a:bodyPr/>
        <a:lstStyle/>
        <a:p>
          <a:endParaRPr lang="en-US" sz="2400"/>
        </a:p>
      </dgm:t>
    </dgm:pt>
    <dgm:pt modelId="{AAB1546B-4B7F-4162-9D99-10D1B3EDDA47}" type="sibTrans" cxnId="{1CDC5163-3290-48D4-896C-8B4AD3611486}">
      <dgm:prSet/>
      <dgm:spPr/>
      <dgm:t>
        <a:bodyPr/>
        <a:lstStyle/>
        <a:p>
          <a:endParaRPr lang="en-US" sz="2400"/>
        </a:p>
      </dgm:t>
    </dgm:pt>
    <dgm:pt modelId="{24ECB240-4DC2-4BF3-8B8B-F153D3D80FD8}">
      <dgm:prSet custT="1"/>
      <dgm:spPr>
        <a:scene3d>
          <a:camera prst="orthographicFront">
            <a:rot lat="0" lon="0" rev="0"/>
          </a:camera>
          <a:lightRig rig="balanced" dir="t">
            <a:rot lat="0" lon="0" rev="8700000"/>
          </a:lightRig>
        </a:scene3d>
        <a:sp3d>
          <a:bevelT w="190500" h="38100"/>
        </a:sp3d>
      </dgm:spPr>
      <dgm:t>
        <a:bodyPr/>
        <a:lstStyle/>
        <a:p>
          <a:pPr rtl="0"/>
          <a:r>
            <a:rPr lang="es-CO" sz="1100" dirty="0">
              <a:latin typeface="Calibri"/>
              <a:ea typeface="Calibri" panose="020F0502020204030204" pitchFamily="34" charset="0"/>
              <a:cs typeface="Calibri"/>
            </a:rPr>
            <a:t>1_04. </a:t>
          </a:r>
          <a:r>
            <a:rPr lang="es-MX" sz="1100" dirty="0">
              <a:latin typeface="Calibri"/>
              <a:ea typeface="Calibri" panose="020F0502020204030204" pitchFamily="34" charset="0"/>
              <a:cs typeface="Calibri"/>
            </a:rPr>
            <a:t>¿Cómo enseñar con casos de enseñanza?</a:t>
          </a:r>
          <a:r>
            <a:rPr lang="es-CO" sz="1100" dirty="0">
              <a:latin typeface="Calibri"/>
              <a:ea typeface="Calibri" panose="020F0502020204030204" pitchFamily="34" charset="0"/>
              <a:cs typeface="Calibri"/>
            </a:rPr>
            <a:t> </a:t>
          </a:r>
          <a:endParaRPr lang="es-CO" sz="1100" dirty="0">
            <a:latin typeface="Calibri"/>
            <a:ea typeface="Calibri" panose="020F0502020204030204" pitchFamily="34" charset="0"/>
            <a:cs typeface="Times New Roman" panose="02020603050405020304" pitchFamily="18" charset="0"/>
          </a:endParaRPr>
        </a:p>
      </dgm:t>
    </dgm:pt>
    <dgm:pt modelId="{70A2AE08-EC5F-4050-8B20-07D47E3BE001}" type="parTrans" cxnId="{229D246A-8257-4031-A074-CE893AC8C0B5}">
      <dgm:prSet/>
      <dgm:spPr/>
      <dgm:t>
        <a:bodyPr/>
        <a:lstStyle/>
        <a:p>
          <a:endParaRPr lang="en-US" sz="2400"/>
        </a:p>
      </dgm:t>
    </dgm:pt>
    <dgm:pt modelId="{44558703-C987-41BB-8815-BC47A07F6200}" type="sibTrans" cxnId="{229D246A-8257-4031-A074-CE893AC8C0B5}">
      <dgm:prSet/>
      <dgm:spPr/>
      <dgm:t>
        <a:bodyPr/>
        <a:lstStyle/>
        <a:p>
          <a:endParaRPr lang="en-US" sz="2400"/>
        </a:p>
      </dgm:t>
    </dgm:pt>
    <dgm:pt modelId="{4347CA87-525C-4978-B877-4D07EBF854D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1_05. Planeación de un curso con casos de enseñanza</a:t>
          </a:r>
        </a:p>
      </dgm:t>
    </dgm:pt>
    <dgm:pt modelId="{1573756B-9CC5-43C9-9FED-298FF8DA3AA7}" type="parTrans" cxnId="{929738E8-A26E-4D16-93E5-CD15A2E52034}">
      <dgm:prSet/>
      <dgm:spPr/>
      <dgm:t>
        <a:bodyPr/>
        <a:lstStyle/>
        <a:p>
          <a:endParaRPr lang="en-US" sz="2400"/>
        </a:p>
      </dgm:t>
    </dgm:pt>
    <dgm:pt modelId="{ABC519DB-E12D-4F96-A5E5-BDB24A88C0D5}" type="sibTrans" cxnId="{929738E8-A26E-4D16-93E5-CD15A2E52034}">
      <dgm:prSet/>
      <dgm:spPr/>
      <dgm:t>
        <a:bodyPr/>
        <a:lstStyle/>
        <a:p>
          <a:endParaRPr lang="en-US" sz="2400"/>
        </a:p>
      </dgm:t>
    </dgm:pt>
    <dgm:pt modelId="{26B35FDE-2870-4DC1-A090-A65A223AF22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1_06. ¿Cómo preparar a los alumnos para el aprendizaje con casos de enseñanza?</a:t>
          </a:r>
        </a:p>
      </dgm:t>
    </dgm:pt>
    <dgm:pt modelId="{92A73F29-3C52-4FBF-AA33-60BE5F58C477}" type="parTrans" cxnId="{B446E3F8-DAE4-4334-A4FD-495C6CA9B012}">
      <dgm:prSet/>
      <dgm:spPr/>
      <dgm:t>
        <a:bodyPr/>
        <a:lstStyle/>
        <a:p>
          <a:endParaRPr lang="en-US" sz="2400"/>
        </a:p>
      </dgm:t>
    </dgm:pt>
    <dgm:pt modelId="{483EBA01-DE01-4AD7-817B-AEECEC9DB12D}" type="sibTrans" cxnId="{B446E3F8-DAE4-4334-A4FD-495C6CA9B012}">
      <dgm:prSet/>
      <dgm:spPr/>
      <dgm:t>
        <a:bodyPr/>
        <a:lstStyle/>
        <a:p>
          <a:endParaRPr lang="en-US" sz="2400"/>
        </a:p>
      </dgm:t>
    </dgm:pt>
    <dgm:pt modelId="{AF54AC64-461D-4FB0-81A8-608ADB89FEE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1_07. Evaluación del aprendizaje con casos de enseñanza</a:t>
          </a:r>
        </a:p>
      </dgm:t>
    </dgm:pt>
    <dgm:pt modelId="{32BC8FA8-F0FC-49C0-B333-90C9FF7116E4}" type="parTrans" cxnId="{FEB8F6EB-7030-451D-912C-5D4B73BD333F}">
      <dgm:prSet/>
      <dgm:spPr/>
      <dgm:t>
        <a:bodyPr/>
        <a:lstStyle/>
        <a:p>
          <a:endParaRPr lang="en-US" sz="2400"/>
        </a:p>
      </dgm:t>
    </dgm:pt>
    <dgm:pt modelId="{0077D4AB-6D39-4E3A-B4D3-CEEB0FCAF7B6}" type="sibTrans" cxnId="{FEB8F6EB-7030-451D-912C-5D4B73BD333F}">
      <dgm:prSet/>
      <dgm:spPr/>
      <dgm:t>
        <a:bodyPr/>
        <a:lstStyle/>
        <a:p>
          <a:endParaRPr lang="en-US" sz="2400"/>
        </a:p>
      </dgm:t>
    </dgm:pt>
    <dgm:pt modelId="{5ECF571F-2870-47F2-A131-D9C2A458203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Times New Roman"/>
            </a:rPr>
            <a:t>1_08.</a:t>
          </a:r>
          <a:r>
            <a:rPr lang="es-CO" sz="1100" baseline="0" dirty="0">
              <a:latin typeface="Calibri"/>
              <a:ea typeface="Calibri" panose="020F0502020204030204" pitchFamily="34" charset="0"/>
              <a:cs typeface="Times New Roman"/>
            </a:rPr>
            <a:t> </a:t>
          </a:r>
          <a:r>
            <a:rPr lang="es-MX" sz="1100" baseline="0" dirty="0">
              <a:latin typeface="Calibri"/>
              <a:cs typeface="Times New Roman"/>
            </a:rPr>
            <a:t>Las Notas de Enseñanza</a:t>
          </a:r>
          <a:endParaRPr lang="es-CO" sz="1100" dirty="0">
            <a:latin typeface="Calibri"/>
            <a:ea typeface="Calibri" panose="020F0502020204030204" pitchFamily="34" charset="0"/>
            <a:cs typeface="Times New Roman"/>
          </a:endParaRPr>
        </a:p>
      </dgm:t>
    </dgm:pt>
    <dgm:pt modelId="{FC76D1C8-28C6-466E-AB95-09F272F5E16A}" type="parTrans" cxnId="{CD4BE5B7-C3ED-4B5C-9B2D-C9ABEEAB350E}">
      <dgm:prSet/>
      <dgm:spPr/>
      <dgm:t>
        <a:bodyPr/>
        <a:lstStyle/>
        <a:p>
          <a:endParaRPr lang="en-US" sz="2400"/>
        </a:p>
      </dgm:t>
    </dgm:pt>
    <dgm:pt modelId="{D2D95FFD-E616-4DDD-846F-8F730548E38D}" type="sibTrans" cxnId="{CD4BE5B7-C3ED-4B5C-9B2D-C9ABEEAB350E}">
      <dgm:prSet/>
      <dgm:spPr/>
      <dgm:t>
        <a:bodyPr/>
        <a:lstStyle/>
        <a:p>
          <a:endParaRPr lang="en-US" sz="2400"/>
        </a:p>
      </dgm:t>
    </dgm:pt>
    <dgm:pt modelId="{930181E8-C9D4-4813-95C1-7B87C8208DA9}">
      <dgm:prSet phldrT="[Text]" custT="1"/>
      <dgm:spPr>
        <a:scene3d>
          <a:camera prst="orthographicFront">
            <a:rot lat="0" lon="0" rev="0"/>
          </a:camera>
          <a:lightRig rig="balanced" dir="t">
            <a:rot lat="0" lon="0" rev="8700000"/>
          </a:lightRig>
        </a:scene3d>
        <a:sp3d>
          <a:bevelT w="190500" h="38100"/>
        </a:sp3d>
      </dgm:spPr>
      <dgm:t>
        <a:bodyPr/>
        <a:lstStyle/>
        <a:p>
          <a:pPr>
            <a:buFont typeface="+mj-lt"/>
            <a:buAutoNum type="arabicPeriod"/>
          </a:pPr>
          <a:r>
            <a:rPr lang="es-CO" sz="1100" dirty="0">
              <a:latin typeface="Calibri"/>
              <a:ea typeface="Calibri" panose="020F0502020204030204" pitchFamily="34" charset="0"/>
              <a:cs typeface="Calibri"/>
            </a:rPr>
            <a:t>2_01. Características de un buen caso de enseñanza</a:t>
          </a:r>
        </a:p>
      </dgm:t>
    </dgm:pt>
    <dgm:pt modelId="{4D5939D7-E2D4-415B-950D-F5FCCE4B8092}" type="parTrans" cxnId="{6E69D3E0-7B31-4F04-AF4A-8BF4653E962F}">
      <dgm:prSet/>
      <dgm:spPr/>
      <dgm:t>
        <a:bodyPr/>
        <a:lstStyle/>
        <a:p>
          <a:endParaRPr lang="es-CO" sz="2400"/>
        </a:p>
      </dgm:t>
    </dgm:pt>
    <dgm:pt modelId="{2C90EEF5-A8FF-45BF-B8E6-B44A53E3FDCC}" type="sibTrans" cxnId="{6E69D3E0-7B31-4F04-AF4A-8BF4653E962F}">
      <dgm:prSet/>
      <dgm:spPr/>
      <dgm:t>
        <a:bodyPr/>
        <a:lstStyle/>
        <a:p>
          <a:endParaRPr lang="es-CO" sz="2400"/>
        </a:p>
      </dgm:t>
    </dgm:pt>
    <dgm:pt modelId="{2135E868-0516-44F7-B6B4-CF0FC3E611D7}">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2_02. Condiciones clave de un caso de enseñanza</a:t>
          </a:r>
        </a:p>
      </dgm:t>
    </dgm:pt>
    <dgm:pt modelId="{F5E2DA0A-7D5F-453B-8488-857FBA9AE3D8}" type="parTrans" cxnId="{0232713F-7A66-498E-8216-61707B5E0F47}">
      <dgm:prSet/>
      <dgm:spPr/>
      <dgm:t>
        <a:bodyPr/>
        <a:lstStyle/>
        <a:p>
          <a:endParaRPr lang="es-CO" sz="2400"/>
        </a:p>
      </dgm:t>
    </dgm:pt>
    <dgm:pt modelId="{27CAB6A2-A93B-41D0-BE70-C6D106311E1A}" type="sibTrans" cxnId="{0232713F-7A66-498E-8216-61707B5E0F47}">
      <dgm:prSet/>
      <dgm:spPr/>
      <dgm:t>
        <a:bodyPr/>
        <a:lstStyle/>
        <a:p>
          <a:endParaRPr lang="es-CO" sz="2400"/>
        </a:p>
      </dgm:t>
    </dgm:pt>
    <dgm:pt modelId="{4FFA4C5D-1A91-4AB0-B146-EC19ED296323}">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2_03. Características del escritor de un caso de enseñanza</a:t>
          </a:r>
          <a:endParaRPr lang="es-CO" sz="1100" dirty="0">
            <a:latin typeface="Calibri"/>
            <a:ea typeface="Calibri" panose="020F0502020204030204" pitchFamily="34" charset="0"/>
            <a:cs typeface="Times New Roman" panose="02020603050405020304" pitchFamily="18" charset="0"/>
          </a:endParaRPr>
        </a:p>
      </dgm:t>
    </dgm:pt>
    <dgm:pt modelId="{499F7FCC-69D1-4E8E-9EB8-92D5C3835B47}" type="parTrans" cxnId="{659250B1-9FB4-42FA-9AEE-8BCC3EABF809}">
      <dgm:prSet/>
      <dgm:spPr/>
      <dgm:t>
        <a:bodyPr/>
        <a:lstStyle/>
        <a:p>
          <a:endParaRPr lang="es-CO" sz="2400"/>
        </a:p>
      </dgm:t>
    </dgm:pt>
    <dgm:pt modelId="{66937CAA-2B44-438C-8BF8-DE40A07D9CE0}" type="sibTrans" cxnId="{659250B1-9FB4-42FA-9AEE-8BCC3EABF809}">
      <dgm:prSet/>
      <dgm:spPr/>
      <dgm:t>
        <a:bodyPr/>
        <a:lstStyle/>
        <a:p>
          <a:endParaRPr lang="es-CO" sz="2400"/>
        </a:p>
      </dgm:t>
    </dgm:pt>
    <dgm:pt modelId="{B1FB69AC-F282-41BE-A5BA-94611C587AB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2_04. Origen de un caso de enseñanza</a:t>
          </a:r>
        </a:p>
      </dgm:t>
    </dgm:pt>
    <dgm:pt modelId="{1171BB77-0A00-4CDE-9315-B6602E57191D}" type="parTrans" cxnId="{D8AC87D4-4CE1-435D-BA13-1897276FDEB6}">
      <dgm:prSet/>
      <dgm:spPr/>
      <dgm:t>
        <a:bodyPr/>
        <a:lstStyle/>
        <a:p>
          <a:endParaRPr lang="es-CO" sz="2400"/>
        </a:p>
      </dgm:t>
    </dgm:pt>
    <dgm:pt modelId="{9F5CAD01-011A-438E-91AF-C356F4AF9FE3}" type="sibTrans" cxnId="{D8AC87D4-4CE1-435D-BA13-1897276FDEB6}">
      <dgm:prSet/>
      <dgm:spPr/>
      <dgm:t>
        <a:bodyPr/>
        <a:lstStyle/>
        <a:p>
          <a:endParaRPr lang="es-CO" sz="2400"/>
        </a:p>
      </dgm:t>
    </dgm:pt>
    <dgm:pt modelId="{104FCE0B-C39F-4797-981B-8D940A0FC77F}">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2_05. Enfoque del caso de enseñanza</a:t>
          </a:r>
        </a:p>
      </dgm:t>
    </dgm:pt>
    <dgm:pt modelId="{A4F13D8C-FD4F-4C95-84D2-BCFFBD78586D}" type="parTrans" cxnId="{7B896378-35F8-40B1-9A18-ACBEBBC3CF3F}">
      <dgm:prSet/>
      <dgm:spPr/>
      <dgm:t>
        <a:bodyPr/>
        <a:lstStyle/>
        <a:p>
          <a:endParaRPr lang="es-CO" sz="2400"/>
        </a:p>
      </dgm:t>
    </dgm:pt>
    <dgm:pt modelId="{F62CE692-6224-47E4-B631-D6C0A0C84854}" type="sibTrans" cxnId="{7B896378-35F8-40B1-9A18-ACBEBBC3CF3F}">
      <dgm:prSet/>
      <dgm:spPr/>
      <dgm:t>
        <a:bodyPr/>
        <a:lstStyle/>
        <a:p>
          <a:endParaRPr lang="es-CO" sz="2400"/>
        </a:p>
      </dgm:t>
    </dgm:pt>
    <dgm:pt modelId="{6050E50F-7C44-44A5-8D65-8118F34FF72F}">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2_06. Estructura del Caso y de las Notas de Enseñanza</a:t>
          </a:r>
        </a:p>
      </dgm:t>
    </dgm:pt>
    <dgm:pt modelId="{0A3E4ED2-7B73-4A14-A113-49A788CAA38B}" type="parTrans" cxnId="{007749CF-8C84-40ED-B47B-25B4E642CD15}">
      <dgm:prSet/>
      <dgm:spPr/>
      <dgm:t>
        <a:bodyPr/>
        <a:lstStyle/>
        <a:p>
          <a:endParaRPr lang="es-CO" sz="2400"/>
        </a:p>
      </dgm:t>
    </dgm:pt>
    <dgm:pt modelId="{4E06A9AD-76FB-4F59-95C4-181EB2740DDD}" type="sibTrans" cxnId="{007749CF-8C84-40ED-B47B-25B4E642CD15}">
      <dgm:prSet/>
      <dgm:spPr/>
      <dgm:t>
        <a:bodyPr/>
        <a:lstStyle/>
        <a:p>
          <a:endParaRPr lang="es-CO" sz="2400"/>
        </a:p>
      </dgm:t>
    </dgm:pt>
    <dgm:pt modelId="{1C1E49A8-29F9-4491-BAE8-942C7F8CF9EE}">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2_07. Proceso de escritura de un caso de enseñanza</a:t>
          </a:r>
        </a:p>
      </dgm:t>
    </dgm:pt>
    <dgm:pt modelId="{55C26FC6-33A1-433E-86FA-B8B830269673}" type="parTrans" cxnId="{55851983-D76A-44B8-A99E-05DA88DC942B}">
      <dgm:prSet/>
      <dgm:spPr/>
      <dgm:t>
        <a:bodyPr/>
        <a:lstStyle/>
        <a:p>
          <a:endParaRPr lang="es-CO" sz="2400"/>
        </a:p>
      </dgm:t>
    </dgm:pt>
    <dgm:pt modelId="{C7D962BF-9EE7-45D1-9AD1-E1D9D528C118}" type="sibTrans" cxnId="{55851983-D76A-44B8-A99E-05DA88DC942B}">
      <dgm:prSet/>
      <dgm:spPr/>
      <dgm:t>
        <a:bodyPr/>
        <a:lstStyle/>
        <a:p>
          <a:endParaRPr lang="es-CO" sz="2400"/>
        </a:p>
      </dgm:t>
    </dgm:pt>
    <dgm:pt modelId="{AD9321AC-A5D5-4234-BC02-5924B372DAE0}">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Times New Roman"/>
            </a:rPr>
            <a:t>2_08. Escritura de las Notas de enseñanza</a:t>
          </a:r>
        </a:p>
      </dgm:t>
    </dgm:pt>
    <dgm:pt modelId="{95FBEEC7-10BE-4FEB-9717-57FE637CF41E}" type="parTrans" cxnId="{518B518C-824D-486B-B7A8-D2CB5A3E0B79}">
      <dgm:prSet/>
      <dgm:spPr/>
      <dgm:t>
        <a:bodyPr/>
        <a:lstStyle/>
        <a:p>
          <a:endParaRPr lang="es-CO" sz="2400"/>
        </a:p>
      </dgm:t>
    </dgm:pt>
    <dgm:pt modelId="{94561CFA-FDFF-442F-900D-877B716E2EE0}" type="sibTrans" cxnId="{518B518C-824D-486B-B7A8-D2CB5A3E0B79}">
      <dgm:prSet/>
      <dgm:spPr/>
      <dgm:t>
        <a:bodyPr/>
        <a:lstStyle/>
        <a:p>
          <a:endParaRPr lang="es-CO" sz="2400"/>
        </a:p>
      </dgm:t>
    </dgm:pt>
    <dgm:pt modelId="{48DBED11-1FC4-456C-BCEE-41A6D1C3FC4B}">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2_09. Publicación del caso de enseñanza</a:t>
          </a:r>
          <a:endParaRPr lang="es-CO" sz="1100" dirty="0">
            <a:effectLst/>
            <a:latin typeface="Calibri"/>
            <a:ea typeface="Calibri" panose="020F0502020204030204" pitchFamily="34" charset="0"/>
            <a:cs typeface="Times New Roman" panose="02020603050405020304" pitchFamily="18" charset="0"/>
          </a:endParaRPr>
        </a:p>
      </dgm:t>
    </dgm:pt>
    <dgm:pt modelId="{0491274B-CCBC-40CF-AC65-36C789FF8BF5}" type="parTrans" cxnId="{5CEC4BDF-C09F-44C1-A44B-D146266519CC}">
      <dgm:prSet/>
      <dgm:spPr/>
      <dgm:t>
        <a:bodyPr/>
        <a:lstStyle/>
        <a:p>
          <a:endParaRPr lang="es-CO" sz="2400"/>
        </a:p>
      </dgm:t>
    </dgm:pt>
    <dgm:pt modelId="{FC2ED8A7-D4E6-4130-A2F2-55E43BD7EF35}" type="sibTrans" cxnId="{5CEC4BDF-C09F-44C1-A44B-D146266519CC}">
      <dgm:prSet/>
      <dgm:spPr/>
      <dgm:t>
        <a:bodyPr/>
        <a:lstStyle/>
        <a:p>
          <a:endParaRPr lang="es-CO" sz="2400"/>
        </a:p>
      </dgm:t>
    </dgm:pt>
    <dgm:pt modelId="{6FCEAE54-3922-46B6-9FBC-D023B064B7BB}">
      <dgm:prSet phldrT="[Text]" custT="1"/>
      <dgm:spPr>
        <a:scene3d>
          <a:camera prst="orthographicFront">
            <a:rot lat="0" lon="0" rev="0"/>
          </a:camera>
          <a:lightRig rig="balanced" dir="t">
            <a:rot lat="0" lon="0" rev="8700000"/>
          </a:lightRig>
        </a:scene3d>
        <a:sp3d>
          <a:bevelT w="190500" h="38100"/>
        </a:sp3d>
      </dgm:spPr>
      <dgm:t>
        <a:bodyPr/>
        <a:lstStyle/>
        <a:p>
          <a:pPr>
            <a:buFont typeface="+mj-lt"/>
            <a:buNone/>
          </a:pPr>
          <a:r>
            <a:rPr lang="es-MX" sz="1100" b="0" dirty="0">
              <a:solidFill>
                <a:schemeClr val="tx1"/>
              </a:solidFill>
              <a:latin typeface="+mn-lt"/>
              <a:cs typeface="Calibri"/>
            </a:rPr>
            <a:t>1_01. </a:t>
          </a:r>
          <a:r>
            <a:rPr lang="es-CO" sz="1100" b="0" dirty="0">
              <a:solidFill>
                <a:schemeClr val="tx1"/>
              </a:solidFill>
              <a:latin typeface="+mn-lt"/>
            </a:rPr>
            <a:t>¿Qué es y qué no es un caso de enseñanza?</a:t>
          </a:r>
          <a:endParaRPr lang="en-US" sz="1100" b="0" dirty="0">
            <a:solidFill>
              <a:schemeClr val="tx1"/>
            </a:solidFill>
          </a:endParaRPr>
        </a:p>
      </dgm:t>
    </dgm:pt>
    <dgm:pt modelId="{CFB0C9B8-8317-43BE-BC72-DA1D0C494715}" type="parTrans" cxnId="{9FB263F4-A68C-47C2-B5C5-07346C405944}">
      <dgm:prSet/>
      <dgm:spPr/>
      <dgm:t>
        <a:bodyPr/>
        <a:lstStyle/>
        <a:p>
          <a:endParaRPr lang="es-CO" sz="2400"/>
        </a:p>
      </dgm:t>
    </dgm:pt>
    <dgm:pt modelId="{A0DCF29D-5194-4DD4-98B7-DDEB078BCF86}" type="sibTrans" cxnId="{9FB263F4-A68C-47C2-B5C5-07346C405944}">
      <dgm:prSet/>
      <dgm:spPr/>
      <dgm:t>
        <a:bodyPr/>
        <a:lstStyle/>
        <a:p>
          <a:endParaRPr lang="es-CO" sz="2400"/>
        </a:p>
      </dgm:t>
    </dgm:pt>
    <dgm:pt modelId="{152F83B8-CB7B-4A1F-83F0-7C7D2E698CA5}" type="pres">
      <dgm:prSet presAssocID="{C80B8609-AE62-49EA-9E18-036367D967DB}" presName="linear" presStyleCnt="0">
        <dgm:presLayoutVars>
          <dgm:animLvl val="lvl"/>
          <dgm:resizeHandles val="exact"/>
        </dgm:presLayoutVars>
      </dgm:prSet>
      <dgm:spPr/>
    </dgm:pt>
    <dgm:pt modelId="{FC941B98-DB5D-4B0C-8D21-5CA4DDAADE14}" type="pres">
      <dgm:prSet presAssocID="{D3FD1A23-D2EC-461F-B127-31336A5D44DC}" presName="parentText" presStyleLbl="node1" presStyleIdx="0" presStyleCnt="18">
        <dgm:presLayoutVars>
          <dgm:chMax val="0"/>
          <dgm:bulletEnabled val="1"/>
        </dgm:presLayoutVars>
      </dgm:prSet>
      <dgm:spPr/>
    </dgm:pt>
    <dgm:pt modelId="{1394D564-6752-4B17-BF1B-D5DA3F228C3A}" type="pres">
      <dgm:prSet presAssocID="{446AAD29-E655-4BD7-A4F3-DB5B075765F8}" presName="spacer" presStyleCnt="0"/>
      <dgm:spPr/>
    </dgm:pt>
    <dgm:pt modelId="{BF4F27AD-3D49-43C1-B6E8-245647612823}" type="pres">
      <dgm:prSet presAssocID="{6FCEAE54-3922-46B6-9FBC-D023B064B7BB}" presName="parentText" presStyleLbl="node1" presStyleIdx="1" presStyleCnt="18">
        <dgm:presLayoutVars>
          <dgm:chMax val="0"/>
          <dgm:bulletEnabled val="1"/>
        </dgm:presLayoutVars>
      </dgm:prSet>
      <dgm:spPr/>
    </dgm:pt>
    <dgm:pt modelId="{5BCB277D-CB89-4EF8-BBA0-3A4C3778E774}" type="pres">
      <dgm:prSet presAssocID="{A0DCF29D-5194-4DD4-98B7-DDEB078BCF86}" presName="spacer" presStyleCnt="0"/>
      <dgm:spPr/>
    </dgm:pt>
    <dgm:pt modelId="{766403E0-444D-46A9-AAA0-8D5234FE5C6E}" type="pres">
      <dgm:prSet presAssocID="{8F2F1283-E46E-419F-BBCD-695952C88582}" presName="parentText" presStyleLbl="node1" presStyleIdx="2" presStyleCnt="18">
        <dgm:presLayoutVars>
          <dgm:chMax val="0"/>
          <dgm:bulletEnabled val="1"/>
        </dgm:presLayoutVars>
      </dgm:prSet>
      <dgm:spPr/>
    </dgm:pt>
    <dgm:pt modelId="{4D043648-FF78-4778-A73C-B362AA8AD52E}" type="pres">
      <dgm:prSet presAssocID="{AA1445FF-18B6-4C57-A80B-0A6C1E8570DC}" presName="spacer" presStyleCnt="0"/>
      <dgm:spPr/>
    </dgm:pt>
    <dgm:pt modelId="{7EBA2CE5-6D8F-4DA7-80CD-3D869C6A31CD}" type="pres">
      <dgm:prSet presAssocID="{26694DDC-0FE2-4451-A79B-17C1C6CA38A4}" presName="parentText" presStyleLbl="node1" presStyleIdx="3" presStyleCnt="18">
        <dgm:presLayoutVars>
          <dgm:chMax val="0"/>
          <dgm:bulletEnabled val="1"/>
        </dgm:presLayoutVars>
      </dgm:prSet>
      <dgm:spPr/>
    </dgm:pt>
    <dgm:pt modelId="{BAB6918E-4424-48F1-B90A-08E487057409}" type="pres">
      <dgm:prSet presAssocID="{AAB1546B-4B7F-4162-9D99-10D1B3EDDA47}" presName="spacer" presStyleCnt="0"/>
      <dgm:spPr/>
    </dgm:pt>
    <dgm:pt modelId="{0FFBEE0C-C86B-4E7C-BFD0-791029D4FE63}" type="pres">
      <dgm:prSet presAssocID="{24ECB240-4DC2-4BF3-8B8B-F153D3D80FD8}" presName="parentText" presStyleLbl="node1" presStyleIdx="4" presStyleCnt="18">
        <dgm:presLayoutVars>
          <dgm:chMax val="0"/>
          <dgm:bulletEnabled val="1"/>
        </dgm:presLayoutVars>
      </dgm:prSet>
      <dgm:spPr/>
    </dgm:pt>
    <dgm:pt modelId="{BA4DBBAE-7936-4EDF-960E-2A5BE65DC810}" type="pres">
      <dgm:prSet presAssocID="{44558703-C987-41BB-8815-BC47A07F6200}" presName="spacer" presStyleCnt="0"/>
      <dgm:spPr/>
    </dgm:pt>
    <dgm:pt modelId="{56A1D4E8-3272-41F1-BF9A-FC48A247A826}" type="pres">
      <dgm:prSet presAssocID="{4347CA87-525C-4978-B877-4D07EBF854D2}" presName="parentText" presStyleLbl="node1" presStyleIdx="5" presStyleCnt="18">
        <dgm:presLayoutVars>
          <dgm:chMax val="0"/>
          <dgm:bulletEnabled val="1"/>
        </dgm:presLayoutVars>
      </dgm:prSet>
      <dgm:spPr/>
    </dgm:pt>
    <dgm:pt modelId="{FD227C02-DF2E-48C3-8DDE-A9A39F57D68E}" type="pres">
      <dgm:prSet presAssocID="{ABC519DB-E12D-4F96-A5E5-BDB24A88C0D5}" presName="spacer" presStyleCnt="0"/>
      <dgm:spPr/>
    </dgm:pt>
    <dgm:pt modelId="{EEB90F89-BDED-40EB-BCEA-DF70474F0E9C}" type="pres">
      <dgm:prSet presAssocID="{26B35FDE-2870-4DC1-A090-A65A223AF224}" presName="parentText" presStyleLbl="node1" presStyleIdx="6" presStyleCnt="18">
        <dgm:presLayoutVars>
          <dgm:chMax val="0"/>
          <dgm:bulletEnabled val="1"/>
        </dgm:presLayoutVars>
      </dgm:prSet>
      <dgm:spPr/>
    </dgm:pt>
    <dgm:pt modelId="{ED308D6A-6262-46CC-9466-D695BE38DC5B}" type="pres">
      <dgm:prSet presAssocID="{483EBA01-DE01-4AD7-817B-AEECEC9DB12D}" presName="spacer" presStyleCnt="0"/>
      <dgm:spPr/>
    </dgm:pt>
    <dgm:pt modelId="{952B8499-216C-4B2E-9059-BE8138E070B8}" type="pres">
      <dgm:prSet presAssocID="{AF54AC64-461D-4FB0-81A8-608ADB89FEE4}" presName="parentText" presStyleLbl="node1" presStyleIdx="7" presStyleCnt="18">
        <dgm:presLayoutVars>
          <dgm:chMax val="0"/>
          <dgm:bulletEnabled val="1"/>
        </dgm:presLayoutVars>
      </dgm:prSet>
      <dgm:spPr/>
    </dgm:pt>
    <dgm:pt modelId="{38268CEB-33D0-49B8-B80D-0D171AB6A8A2}" type="pres">
      <dgm:prSet presAssocID="{0077D4AB-6D39-4E3A-B4D3-CEEB0FCAF7B6}" presName="spacer" presStyleCnt="0"/>
      <dgm:spPr/>
    </dgm:pt>
    <dgm:pt modelId="{FAE8999C-75CC-4017-BE11-D22022F2F4FF}" type="pres">
      <dgm:prSet presAssocID="{5ECF571F-2870-47F2-A131-D9C2A4582032}" presName="parentText" presStyleLbl="node1" presStyleIdx="8" presStyleCnt="18">
        <dgm:presLayoutVars>
          <dgm:chMax val="0"/>
          <dgm:bulletEnabled val="1"/>
        </dgm:presLayoutVars>
      </dgm:prSet>
      <dgm:spPr/>
    </dgm:pt>
    <dgm:pt modelId="{C5F7F5EC-59B7-43F3-BB6C-E5C10BC2A80F}" type="pres">
      <dgm:prSet presAssocID="{D2D95FFD-E616-4DDD-846F-8F730548E38D}" presName="spacer" presStyleCnt="0"/>
      <dgm:spPr/>
    </dgm:pt>
    <dgm:pt modelId="{F6D62BEC-7762-44C9-88F1-04550760B4E6}" type="pres">
      <dgm:prSet presAssocID="{930181E8-C9D4-4813-95C1-7B87C8208DA9}" presName="parentText" presStyleLbl="node1" presStyleIdx="9" presStyleCnt="18">
        <dgm:presLayoutVars>
          <dgm:chMax val="0"/>
          <dgm:bulletEnabled val="1"/>
        </dgm:presLayoutVars>
      </dgm:prSet>
      <dgm:spPr/>
    </dgm:pt>
    <dgm:pt modelId="{5D01BE9D-3ED5-4EDE-88C1-B00D3D31CCD7}" type="pres">
      <dgm:prSet presAssocID="{2C90EEF5-A8FF-45BF-B8E6-B44A53E3FDCC}" presName="spacer" presStyleCnt="0"/>
      <dgm:spPr/>
    </dgm:pt>
    <dgm:pt modelId="{44DFE3DE-2CA3-4A7A-AC30-EAE161BCB135}" type="pres">
      <dgm:prSet presAssocID="{2135E868-0516-44F7-B6B4-CF0FC3E611D7}" presName="parentText" presStyleLbl="node1" presStyleIdx="10" presStyleCnt="18">
        <dgm:presLayoutVars>
          <dgm:chMax val="0"/>
          <dgm:bulletEnabled val="1"/>
        </dgm:presLayoutVars>
      </dgm:prSet>
      <dgm:spPr/>
    </dgm:pt>
    <dgm:pt modelId="{A3B3993B-304B-43B4-8C8D-CF3D059DBF16}" type="pres">
      <dgm:prSet presAssocID="{27CAB6A2-A93B-41D0-BE70-C6D106311E1A}" presName="spacer" presStyleCnt="0"/>
      <dgm:spPr/>
    </dgm:pt>
    <dgm:pt modelId="{B77777A0-67ED-41B1-931C-143A7CB0511B}" type="pres">
      <dgm:prSet presAssocID="{4FFA4C5D-1A91-4AB0-B146-EC19ED296323}" presName="parentText" presStyleLbl="node1" presStyleIdx="11" presStyleCnt="18">
        <dgm:presLayoutVars>
          <dgm:chMax val="0"/>
          <dgm:bulletEnabled val="1"/>
        </dgm:presLayoutVars>
      </dgm:prSet>
      <dgm:spPr/>
    </dgm:pt>
    <dgm:pt modelId="{62ACA7B3-6BF2-41A4-B8FF-68DDF34D980C}" type="pres">
      <dgm:prSet presAssocID="{66937CAA-2B44-438C-8BF8-DE40A07D9CE0}" presName="spacer" presStyleCnt="0"/>
      <dgm:spPr/>
    </dgm:pt>
    <dgm:pt modelId="{2C4F78CE-0963-4C20-93EC-DA7D6FBC69A9}" type="pres">
      <dgm:prSet presAssocID="{B1FB69AC-F282-41BE-A5BA-94611C587AB2}" presName="parentText" presStyleLbl="node1" presStyleIdx="12" presStyleCnt="18">
        <dgm:presLayoutVars>
          <dgm:chMax val="0"/>
          <dgm:bulletEnabled val="1"/>
        </dgm:presLayoutVars>
      </dgm:prSet>
      <dgm:spPr/>
    </dgm:pt>
    <dgm:pt modelId="{05A480FE-29DD-4E57-9C5F-B64B9934A3B2}" type="pres">
      <dgm:prSet presAssocID="{9F5CAD01-011A-438E-91AF-C356F4AF9FE3}" presName="spacer" presStyleCnt="0"/>
      <dgm:spPr/>
    </dgm:pt>
    <dgm:pt modelId="{DDB2C9D7-B4F7-43BB-9296-07B8E20C1F04}" type="pres">
      <dgm:prSet presAssocID="{104FCE0B-C39F-4797-981B-8D940A0FC77F}" presName="parentText" presStyleLbl="node1" presStyleIdx="13" presStyleCnt="18">
        <dgm:presLayoutVars>
          <dgm:chMax val="0"/>
          <dgm:bulletEnabled val="1"/>
        </dgm:presLayoutVars>
      </dgm:prSet>
      <dgm:spPr/>
    </dgm:pt>
    <dgm:pt modelId="{242B2DA7-C394-4F3D-80FA-3244FBB4CFA9}" type="pres">
      <dgm:prSet presAssocID="{F62CE692-6224-47E4-B631-D6C0A0C84854}" presName="spacer" presStyleCnt="0"/>
      <dgm:spPr/>
    </dgm:pt>
    <dgm:pt modelId="{C2FF0721-88A4-406C-A7B0-E2C774E086AE}" type="pres">
      <dgm:prSet presAssocID="{6050E50F-7C44-44A5-8D65-8118F34FF72F}" presName="parentText" presStyleLbl="node1" presStyleIdx="14" presStyleCnt="18">
        <dgm:presLayoutVars>
          <dgm:chMax val="0"/>
          <dgm:bulletEnabled val="1"/>
        </dgm:presLayoutVars>
      </dgm:prSet>
      <dgm:spPr/>
    </dgm:pt>
    <dgm:pt modelId="{7F533963-1684-4503-AAC6-C42D0D9D25ED}" type="pres">
      <dgm:prSet presAssocID="{4E06A9AD-76FB-4F59-95C4-181EB2740DDD}" presName="spacer" presStyleCnt="0"/>
      <dgm:spPr/>
    </dgm:pt>
    <dgm:pt modelId="{522A3346-F44F-4BE0-9FC0-7DC32B084894}" type="pres">
      <dgm:prSet presAssocID="{1C1E49A8-29F9-4491-BAE8-942C7F8CF9EE}" presName="parentText" presStyleLbl="node1" presStyleIdx="15" presStyleCnt="18">
        <dgm:presLayoutVars>
          <dgm:chMax val="0"/>
          <dgm:bulletEnabled val="1"/>
        </dgm:presLayoutVars>
      </dgm:prSet>
      <dgm:spPr/>
    </dgm:pt>
    <dgm:pt modelId="{56D79FF4-CCEA-4F2C-8502-948A76142727}" type="pres">
      <dgm:prSet presAssocID="{C7D962BF-9EE7-45D1-9AD1-E1D9D528C118}" presName="spacer" presStyleCnt="0"/>
      <dgm:spPr/>
    </dgm:pt>
    <dgm:pt modelId="{54C9DB94-85C5-4967-9671-3CB2D7B94A0C}" type="pres">
      <dgm:prSet presAssocID="{AD9321AC-A5D5-4234-BC02-5924B372DAE0}" presName="parentText" presStyleLbl="node1" presStyleIdx="16" presStyleCnt="18">
        <dgm:presLayoutVars>
          <dgm:chMax val="0"/>
          <dgm:bulletEnabled val="1"/>
        </dgm:presLayoutVars>
      </dgm:prSet>
      <dgm:spPr/>
    </dgm:pt>
    <dgm:pt modelId="{8A54E940-FF7F-41DF-95F5-1E0A8014C141}" type="pres">
      <dgm:prSet presAssocID="{94561CFA-FDFF-442F-900D-877B716E2EE0}" presName="spacer" presStyleCnt="0"/>
      <dgm:spPr/>
    </dgm:pt>
    <dgm:pt modelId="{E53F43BC-D5A2-4B00-8788-29D127B4CF07}" type="pres">
      <dgm:prSet presAssocID="{48DBED11-1FC4-456C-BCEE-41A6D1C3FC4B}" presName="parentText" presStyleLbl="node1" presStyleIdx="17" presStyleCnt="18" custLinFactNeighborX="-3670" custLinFactNeighborY="-30832">
        <dgm:presLayoutVars>
          <dgm:chMax val="0"/>
          <dgm:bulletEnabled val="1"/>
        </dgm:presLayoutVars>
      </dgm:prSet>
      <dgm:spPr/>
    </dgm:pt>
  </dgm:ptLst>
  <dgm:cxnLst>
    <dgm:cxn modelId="{401D3701-D62D-40ED-AD33-AAC0C5C46AE2}" type="presOf" srcId="{104FCE0B-C39F-4797-981B-8D940A0FC77F}" destId="{DDB2C9D7-B4F7-43BB-9296-07B8E20C1F04}" srcOrd="0" destOrd="0" presId="urn:microsoft.com/office/officeart/2005/8/layout/vList2"/>
    <dgm:cxn modelId="{41751108-B985-4769-9F05-9B280EF4D7CA}" type="presOf" srcId="{930181E8-C9D4-4813-95C1-7B87C8208DA9}" destId="{F6D62BEC-7762-44C9-88F1-04550760B4E6}" srcOrd="0" destOrd="0" presId="urn:microsoft.com/office/officeart/2005/8/layout/vList2"/>
    <dgm:cxn modelId="{6EF21610-7E6E-4DC2-8CC7-48ACB87DF67F}" srcId="{C80B8609-AE62-49EA-9E18-036367D967DB}" destId="{8F2F1283-E46E-419F-BBCD-695952C88582}" srcOrd="2" destOrd="0" parTransId="{215C9C1C-2888-4106-B53D-E5FF9BCCCFAA}" sibTransId="{AA1445FF-18B6-4C57-A80B-0A6C1E8570DC}"/>
    <dgm:cxn modelId="{FFF87C18-EE2A-4C10-97E7-465E4F5870A1}" type="presOf" srcId="{4FFA4C5D-1A91-4AB0-B146-EC19ED296323}" destId="{B77777A0-67ED-41B1-931C-143A7CB0511B}" srcOrd="0" destOrd="0" presId="urn:microsoft.com/office/officeart/2005/8/layout/vList2"/>
    <dgm:cxn modelId="{3BE6C51E-435F-42AD-ABD9-DE0C83E89A0F}" type="presOf" srcId="{5ECF571F-2870-47F2-A131-D9C2A4582032}" destId="{FAE8999C-75CC-4017-BE11-D22022F2F4FF}" srcOrd="0" destOrd="0" presId="urn:microsoft.com/office/officeart/2005/8/layout/vList2"/>
    <dgm:cxn modelId="{144BD639-6477-4BAE-A518-7B21AA3513B0}" type="presOf" srcId="{24ECB240-4DC2-4BF3-8B8B-F153D3D80FD8}" destId="{0FFBEE0C-C86B-4E7C-BFD0-791029D4FE63}" srcOrd="0" destOrd="0" presId="urn:microsoft.com/office/officeart/2005/8/layout/vList2"/>
    <dgm:cxn modelId="{0232713F-7A66-498E-8216-61707B5E0F47}" srcId="{C80B8609-AE62-49EA-9E18-036367D967DB}" destId="{2135E868-0516-44F7-B6B4-CF0FC3E611D7}" srcOrd="10" destOrd="0" parTransId="{F5E2DA0A-7D5F-453B-8488-857FBA9AE3D8}" sibTransId="{27CAB6A2-A93B-41D0-BE70-C6D106311E1A}"/>
    <dgm:cxn modelId="{7529FA5D-5171-41DF-90E9-B15E4DFAFB3A}" type="presOf" srcId="{6050E50F-7C44-44A5-8D65-8118F34FF72F}" destId="{C2FF0721-88A4-406C-A7B0-E2C774E086AE}" srcOrd="0" destOrd="0" presId="urn:microsoft.com/office/officeart/2005/8/layout/vList2"/>
    <dgm:cxn modelId="{1CDC5163-3290-48D4-896C-8B4AD3611486}" srcId="{C80B8609-AE62-49EA-9E18-036367D967DB}" destId="{26694DDC-0FE2-4451-A79B-17C1C6CA38A4}" srcOrd="3" destOrd="0" parTransId="{D1FC0E10-EDA7-469A-9415-F333404E735E}" sibTransId="{AAB1546B-4B7F-4162-9D99-10D1B3EDDA47}"/>
    <dgm:cxn modelId="{CA6C7D65-116C-4E30-8FD4-7562E64A71D7}" type="presOf" srcId="{D3FD1A23-D2EC-461F-B127-31336A5D44DC}" destId="{FC941B98-DB5D-4B0C-8D21-5CA4DDAADE14}" srcOrd="0" destOrd="0" presId="urn:microsoft.com/office/officeart/2005/8/layout/vList2"/>
    <dgm:cxn modelId="{229D246A-8257-4031-A074-CE893AC8C0B5}" srcId="{C80B8609-AE62-49EA-9E18-036367D967DB}" destId="{24ECB240-4DC2-4BF3-8B8B-F153D3D80FD8}" srcOrd="4" destOrd="0" parTransId="{70A2AE08-EC5F-4050-8B20-07D47E3BE001}" sibTransId="{44558703-C987-41BB-8815-BC47A07F6200}"/>
    <dgm:cxn modelId="{E419576A-0551-4C14-9CBE-C939809DFB77}" type="presOf" srcId="{2135E868-0516-44F7-B6B4-CF0FC3E611D7}" destId="{44DFE3DE-2CA3-4A7A-AC30-EAE161BCB135}" srcOrd="0" destOrd="0" presId="urn:microsoft.com/office/officeart/2005/8/layout/vList2"/>
    <dgm:cxn modelId="{DEFBE26A-6CF1-4239-860F-B634836F97A7}" type="presOf" srcId="{C80B8609-AE62-49EA-9E18-036367D967DB}" destId="{152F83B8-CB7B-4A1F-83F0-7C7D2E698CA5}" srcOrd="0" destOrd="0" presId="urn:microsoft.com/office/officeart/2005/8/layout/vList2"/>
    <dgm:cxn modelId="{7B896378-35F8-40B1-9A18-ACBEBBC3CF3F}" srcId="{C80B8609-AE62-49EA-9E18-036367D967DB}" destId="{104FCE0B-C39F-4797-981B-8D940A0FC77F}" srcOrd="13" destOrd="0" parTransId="{A4F13D8C-FD4F-4C95-84D2-BCFFBD78586D}" sibTransId="{F62CE692-6224-47E4-B631-D6C0A0C84854}"/>
    <dgm:cxn modelId="{55851983-D76A-44B8-A99E-05DA88DC942B}" srcId="{C80B8609-AE62-49EA-9E18-036367D967DB}" destId="{1C1E49A8-29F9-4491-BAE8-942C7F8CF9EE}" srcOrd="15" destOrd="0" parTransId="{55C26FC6-33A1-433E-86FA-B8B830269673}" sibTransId="{C7D962BF-9EE7-45D1-9AD1-E1D9D528C118}"/>
    <dgm:cxn modelId="{518B518C-824D-486B-B7A8-D2CB5A3E0B79}" srcId="{C80B8609-AE62-49EA-9E18-036367D967DB}" destId="{AD9321AC-A5D5-4234-BC02-5924B372DAE0}" srcOrd="16" destOrd="0" parTransId="{95FBEEC7-10BE-4FEB-9717-57FE637CF41E}" sibTransId="{94561CFA-FDFF-442F-900D-877B716E2EE0}"/>
    <dgm:cxn modelId="{4BE7F398-93CA-4FDC-B2C3-E00B979E3DE7}" type="presOf" srcId="{4347CA87-525C-4978-B877-4D07EBF854D2}" destId="{56A1D4E8-3272-41F1-BF9A-FC48A247A826}" srcOrd="0" destOrd="0" presId="urn:microsoft.com/office/officeart/2005/8/layout/vList2"/>
    <dgm:cxn modelId="{97E09BA6-81E5-4F68-B4A6-DE39888DEBA0}" type="presOf" srcId="{26B35FDE-2870-4DC1-A090-A65A223AF224}" destId="{EEB90F89-BDED-40EB-BCEA-DF70474F0E9C}" srcOrd="0" destOrd="0" presId="urn:microsoft.com/office/officeart/2005/8/layout/vList2"/>
    <dgm:cxn modelId="{56C05CA7-B73C-4064-B551-8F2BF2B90064}" type="presOf" srcId="{6FCEAE54-3922-46B6-9FBC-D023B064B7BB}" destId="{BF4F27AD-3D49-43C1-B6E8-245647612823}" srcOrd="0" destOrd="0" presId="urn:microsoft.com/office/officeart/2005/8/layout/vList2"/>
    <dgm:cxn modelId="{0E8AA2AF-8A10-488B-8C06-7379EE252164}" type="presOf" srcId="{8F2F1283-E46E-419F-BBCD-695952C88582}" destId="{766403E0-444D-46A9-AAA0-8D5234FE5C6E}" srcOrd="0" destOrd="0" presId="urn:microsoft.com/office/officeart/2005/8/layout/vList2"/>
    <dgm:cxn modelId="{A538CEB0-7F95-4E24-83EF-F4DB8F059F79}" type="presOf" srcId="{AF54AC64-461D-4FB0-81A8-608ADB89FEE4}" destId="{952B8499-216C-4B2E-9059-BE8138E070B8}" srcOrd="0" destOrd="0" presId="urn:microsoft.com/office/officeart/2005/8/layout/vList2"/>
    <dgm:cxn modelId="{659250B1-9FB4-42FA-9AEE-8BCC3EABF809}" srcId="{C80B8609-AE62-49EA-9E18-036367D967DB}" destId="{4FFA4C5D-1A91-4AB0-B146-EC19ED296323}" srcOrd="11" destOrd="0" parTransId="{499F7FCC-69D1-4E8E-9EB8-92D5C3835B47}" sibTransId="{66937CAA-2B44-438C-8BF8-DE40A07D9CE0}"/>
    <dgm:cxn modelId="{DBBB2CB4-E23F-47A1-94C2-7A33D0A787DE}" type="presOf" srcId="{AD9321AC-A5D5-4234-BC02-5924B372DAE0}" destId="{54C9DB94-85C5-4967-9671-3CB2D7B94A0C}" srcOrd="0" destOrd="0" presId="urn:microsoft.com/office/officeart/2005/8/layout/vList2"/>
    <dgm:cxn modelId="{CD4BE5B7-C3ED-4B5C-9B2D-C9ABEEAB350E}" srcId="{C80B8609-AE62-49EA-9E18-036367D967DB}" destId="{5ECF571F-2870-47F2-A131-D9C2A4582032}" srcOrd="8" destOrd="0" parTransId="{FC76D1C8-28C6-466E-AB95-09F272F5E16A}" sibTransId="{D2D95FFD-E616-4DDD-846F-8F730548E38D}"/>
    <dgm:cxn modelId="{A1756BC3-B834-4926-8FAC-77E2C4B2E8CE}" type="presOf" srcId="{B1FB69AC-F282-41BE-A5BA-94611C587AB2}" destId="{2C4F78CE-0963-4C20-93EC-DA7D6FBC69A9}" srcOrd="0" destOrd="0" presId="urn:microsoft.com/office/officeart/2005/8/layout/vList2"/>
    <dgm:cxn modelId="{007749CF-8C84-40ED-B47B-25B4E642CD15}" srcId="{C80B8609-AE62-49EA-9E18-036367D967DB}" destId="{6050E50F-7C44-44A5-8D65-8118F34FF72F}" srcOrd="14" destOrd="0" parTransId="{0A3E4ED2-7B73-4A14-A113-49A788CAA38B}" sibTransId="{4E06A9AD-76FB-4F59-95C4-181EB2740DDD}"/>
    <dgm:cxn modelId="{342F83D1-3826-4C95-90D7-96512B65F267}" srcId="{C80B8609-AE62-49EA-9E18-036367D967DB}" destId="{D3FD1A23-D2EC-461F-B127-31336A5D44DC}" srcOrd="0" destOrd="0" parTransId="{14B6AAD4-5536-43D2-A1B0-F90A5733AA98}" sibTransId="{446AAD29-E655-4BD7-A4F3-DB5B075765F8}"/>
    <dgm:cxn modelId="{D8AC87D4-4CE1-435D-BA13-1897276FDEB6}" srcId="{C80B8609-AE62-49EA-9E18-036367D967DB}" destId="{B1FB69AC-F282-41BE-A5BA-94611C587AB2}" srcOrd="12" destOrd="0" parTransId="{1171BB77-0A00-4CDE-9315-B6602E57191D}" sibTransId="{9F5CAD01-011A-438E-91AF-C356F4AF9FE3}"/>
    <dgm:cxn modelId="{5CEC4BDF-C09F-44C1-A44B-D146266519CC}" srcId="{C80B8609-AE62-49EA-9E18-036367D967DB}" destId="{48DBED11-1FC4-456C-BCEE-41A6D1C3FC4B}" srcOrd="17" destOrd="0" parTransId="{0491274B-CCBC-40CF-AC65-36C789FF8BF5}" sibTransId="{FC2ED8A7-D4E6-4130-A2F2-55E43BD7EF35}"/>
    <dgm:cxn modelId="{6E69D3E0-7B31-4F04-AF4A-8BF4653E962F}" srcId="{C80B8609-AE62-49EA-9E18-036367D967DB}" destId="{930181E8-C9D4-4813-95C1-7B87C8208DA9}" srcOrd="9" destOrd="0" parTransId="{4D5939D7-E2D4-415B-950D-F5FCCE4B8092}" sibTransId="{2C90EEF5-A8FF-45BF-B8E6-B44A53E3FDCC}"/>
    <dgm:cxn modelId="{EDC851E1-384B-4253-BBFB-D5A3126A3EE2}" type="presOf" srcId="{48DBED11-1FC4-456C-BCEE-41A6D1C3FC4B}" destId="{E53F43BC-D5A2-4B00-8788-29D127B4CF07}" srcOrd="0" destOrd="0" presId="urn:microsoft.com/office/officeart/2005/8/layout/vList2"/>
    <dgm:cxn modelId="{608591E3-727D-4CB8-9733-742C5DF5A110}" type="presOf" srcId="{26694DDC-0FE2-4451-A79B-17C1C6CA38A4}" destId="{7EBA2CE5-6D8F-4DA7-80CD-3D869C6A31CD}" srcOrd="0" destOrd="0" presId="urn:microsoft.com/office/officeart/2005/8/layout/vList2"/>
    <dgm:cxn modelId="{929738E8-A26E-4D16-93E5-CD15A2E52034}" srcId="{C80B8609-AE62-49EA-9E18-036367D967DB}" destId="{4347CA87-525C-4978-B877-4D07EBF854D2}" srcOrd="5" destOrd="0" parTransId="{1573756B-9CC5-43C9-9FED-298FF8DA3AA7}" sibTransId="{ABC519DB-E12D-4F96-A5E5-BDB24A88C0D5}"/>
    <dgm:cxn modelId="{FEB8F6EB-7030-451D-912C-5D4B73BD333F}" srcId="{C80B8609-AE62-49EA-9E18-036367D967DB}" destId="{AF54AC64-461D-4FB0-81A8-608ADB89FEE4}" srcOrd="7" destOrd="0" parTransId="{32BC8FA8-F0FC-49C0-B333-90C9FF7116E4}" sibTransId="{0077D4AB-6D39-4E3A-B4D3-CEEB0FCAF7B6}"/>
    <dgm:cxn modelId="{F51367F0-8A6C-4456-B78A-FBB86F8F0FB0}" type="presOf" srcId="{1C1E49A8-29F9-4491-BAE8-942C7F8CF9EE}" destId="{522A3346-F44F-4BE0-9FC0-7DC32B084894}" srcOrd="0" destOrd="0" presId="urn:microsoft.com/office/officeart/2005/8/layout/vList2"/>
    <dgm:cxn modelId="{9FB263F4-A68C-47C2-B5C5-07346C405944}" srcId="{C80B8609-AE62-49EA-9E18-036367D967DB}" destId="{6FCEAE54-3922-46B6-9FBC-D023B064B7BB}" srcOrd="1" destOrd="0" parTransId="{CFB0C9B8-8317-43BE-BC72-DA1D0C494715}" sibTransId="{A0DCF29D-5194-4DD4-98B7-DDEB078BCF86}"/>
    <dgm:cxn modelId="{B446E3F8-DAE4-4334-A4FD-495C6CA9B012}" srcId="{C80B8609-AE62-49EA-9E18-036367D967DB}" destId="{26B35FDE-2870-4DC1-A090-A65A223AF224}" srcOrd="6" destOrd="0" parTransId="{92A73F29-3C52-4FBF-AA33-60BE5F58C477}" sibTransId="{483EBA01-DE01-4AD7-817B-AEECEC9DB12D}"/>
    <dgm:cxn modelId="{3F639762-DDB5-4143-94F1-5D72158C0637}" type="presParOf" srcId="{152F83B8-CB7B-4A1F-83F0-7C7D2E698CA5}" destId="{FC941B98-DB5D-4B0C-8D21-5CA4DDAADE14}" srcOrd="0" destOrd="0" presId="urn:microsoft.com/office/officeart/2005/8/layout/vList2"/>
    <dgm:cxn modelId="{44F8A4BD-0678-4BC7-9B39-0649E7467C98}" type="presParOf" srcId="{152F83B8-CB7B-4A1F-83F0-7C7D2E698CA5}" destId="{1394D564-6752-4B17-BF1B-D5DA3F228C3A}" srcOrd="1" destOrd="0" presId="urn:microsoft.com/office/officeart/2005/8/layout/vList2"/>
    <dgm:cxn modelId="{A1FC5ECD-8D10-44A0-9A9E-5C0A113F362C}" type="presParOf" srcId="{152F83B8-CB7B-4A1F-83F0-7C7D2E698CA5}" destId="{BF4F27AD-3D49-43C1-B6E8-245647612823}" srcOrd="2" destOrd="0" presId="urn:microsoft.com/office/officeart/2005/8/layout/vList2"/>
    <dgm:cxn modelId="{F48F720D-BA49-41E1-A5DC-0CB0AD0A6140}" type="presParOf" srcId="{152F83B8-CB7B-4A1F-83F0-7C7D2E698CA5}" destId="{5BCB277D-CB89-4EF8-BBA0-3A4C3778E774}" srcOrd="3" destOrd="0" presId="urn:microsoft.com/office/officeart/2005/8/layout/vList2"/>
    <dgm:cxn modelId="{65220D5E-8551-430D-8F65-7774D46DE81D}" type="presParOf" srcId="{152F83B8-CB7B-4A1F-83F0-7C7D2E698CA5}" destId="{766403E0-444D-46A9-AAA0-8D5234FE5C6E}" srcOrd="4" destOrd="0" presId="urn:microsoft.com/office/officeart/2005/8/layout/vList2"/>
    <dgm:cxn modelId="{40CCC7A8-C1B1-479C-981F-605D5BF6BBCA}" type="presParOf" srcId="{152F83B8-CB7B-4A1F-83F0-7C7D2E698CA5}" destId="{4D043648-FF78-4778-A73C-B362AA8AD52E}" srcOrd="5" destOrd="0" presId="urn:microsoft.com/office/officeart/2005/8/layout/vList2"/>
    <dgm:cxn modelId="{E560A557-60B0-4FF6-AAA0-100FD6196997}" type="presParOf" srcId="{152F83B8-CB7B-4A1F-83F0-7C7D2E698CA5}" destId="{7EBA2CE5-6D8F-4DA7-80CD-3D869C6A31CD}" srcOrd="6" destOrd="0" presId="urn:microsoft.com/office/officeart/2005/8/layout/vList2"/>
    <dgm:cxn modelId="{DED3DE8B-6D81-4E4C-B5B8-4039B560E507}" type="presParOf" srcId="{152F83B8-CB7B-4A1F-83F0-7C7D2E698CA5}" destId="{BAB6918E-4424-48F1-B90A-08E487057409}" srcOrd="7" destOrd="0" presId="urn:microsoft.com/office/officeart/2005/8/layout/vList2"/>
    <dgm:cxn modelId="{FB349CC6-5576-4C8B-8494-8B9C46FF71F7}" type="presParOf" srcId="{152F83B8-CB7B-4A1F-83F0-7C7D2E698CA5}" destId="{0FFBEE0C-C86B-4E7C-BFD0-791029D4FE63}" srcOrd="8" destOrd="0" presId="urn:microsoft.com/office/officeart/2005/8/layout/vList2"/>
    <dgm:cxn modelId="{DFC1E607-1CA0-47FB-A87A-11472D072045}" type="presParOf" srcId="{152F83B8-CB7B-4A1F-83F0-7C7D2E698CA5}" destId="{BA4DBBAE-7936-4EDF-960E-2A5BE65DC810}" srcOrd="9" destOrd="0" presId="urn:microsoft.com/office/officeart/2005/8/layout/vList2"/>
    <dgm:cxn modelId="{4B89E2C9-EEAC-4BB3-9E90-7527AA518898}" type="presParOf" srcId="{152F83B8-CB7B-4A1F-83F0-7C7D2E698CA5}" destId="{56A1D4E8-3272-41F1-BF9A-FC48A247A826}" srcOrd="10" destOrd="0" presId="urn:microsoft.com/office/officeart/2005/8/layout/vList2"/>
    <dgm:cxn modelId="{775A56D8-1CF4-4BE5-8E72-164BF151E798}" type="presParOf" srcId="{152F83B8-CB7B-4A1F-83F0-7C7D2E698CA5}" destId="{FD227C02-DF2E-48C3-8DDE-A9A39F57D68E}" srcOrd="11" destOrd="0" presId="urn:microsoft.com/office/officeart/2005/8/layout/vList2"/>
    <dgm:cxn modelId="{B6A558A0-4344-4A12-A304-C6EAA1CB98DC}" type="presParOf" srcId="{152F83B8-CB7B-4A1F-83F0-7C7D2E698CA5}" destId="{EEB90F89-BDED-40EB-BCEA-DF70474F0E9C}" srcOrd="12" destOrd="0" presId="urn:microsoft.com/office/officeart/2005/8/layout/vList2"/>
    <dgm:cxn modelId="{162F6A3E-2C86-4B3D-A51D-204303B7669A}" type="presParOf" srcId="{152F83B8-CB7B-4A1F-83F0-7C7D2E698CA5}" destId="{ED308D6A-6262-46CC-9466-D695BE38DC5B}" srcOrd="13" destOrd="0" presId="urn:microsoft.com/office/officeart/2005/8/layout/vList2"/>
    <dgm:cxn modelId="{1AB342B4-3433-4AAC-A192-365F0F27EB78}" type="presParOf" srcId="{152F83B8-CB7B-4A1F-83F0-7C7D2E698CA5}" destId="{952B8499-216C-4B2E-9059-BE8138E070B8}" srcOrd="14" destOrd="0" presId="urn:microsoft.com/office/officeart/2005/8/layout/vList2"/>
    <dgm:cxn modelId="{972180F9-8B60-47FB-AFE5-09D2E616CC1A}" type="presParOf" srcId="{152F83B8-CB7B-4A1F-83F0-7C7D2E698CA5}" destId="{38268CEB-33D0-49B8-B80D-0D171AB6A8A2}" srcOrd="15" destOrd="0" presId="urn:microsoft.com/office/officeart/2005/8/layout/vList2"/>
    <dgm:cxn modelId="{72427934-9059-423D-A3B7-9478871403F5}" type="presParOf" srcId="{152F83B8-CB7B-4A1F-83F0-7C7D2E698CA5}" destId="{FAE8999C-75CC-4017-BE11-D22022F2F4FF}" srcOrd="16" destOrd="0" presId="urn:microsoft.com/office/officeart/2005/8/layout/vList2"/>
    <dgm:cxn modelId="{5BBE554E-5813-49A2-B598-3D3BF5BC22B4}" type="presParOf" srcId="{152F83B8-CB7B-4A1F-83F0-7C7D2E698CA5}" destId="{C5F7F5EC-59B7-43F3-BB6C-E5C10BC2A80F}" srcOrd="17" destOrd="0" presId="urn:microsoft.com/office/officeart/2005/8/layout/vList2"/>
    <dgm:cxn modelId="{C8129D8E-5DD7-45C7-8FA0-D8F5A08E13BB}" type="presParOf" srcId="{152F83B8-CB7B-4A1F-83F0-7C7D2E698CA5}" destId="{F6D62BEC-7762-44C9-88F1-04550760B4E6}" srcOrd="18" destOrd="0" presId="urn:microsoft.com/office/officeart/2005/8/layout/vList2"/>
    <dgm:cxn modelId="{AFB4D6E8-84F9-4246-B457-A5D327EE9350}" type="presParOf" srcId="{152F83B8-CB7B-4A1F-83F0-7C7D2E698CA5}" destId="{5D01BE9D-3ED5-4EDE-88C1-B00D3D31CCD7}" srcOrd="19" destOrd="0" presId="urn:microsoft.com/office/officeart/2005/8/layout/vList2"/>
    <dgm:cxn modelId="{987CE7D5-46A7-49D0-A678-E882FE9C6A57}" type="presParOf" srcId="{152F83B8-CB7B-4A1F-83F0-7C7D2E698CA5}" destId="{44DFE3DE-2CA3-4A7A-AC30-EAE161BCB135}" srcOrd="20" destOrd="0" presId="urn:microsoft.com/office/officeart/2005/8/layout/vList2"/>
    <dgm:cxn modelId="{A4AA8D2B-8308-4B19-ADDB-C14CECB8594A}" type="presParOf" srcId="{152F83B8-CB7B-4A1F-83F0-7C7D2E698CA5}" destId="{A3B3993B-304B-43B4-8C8D-CF3D059DBF16}" srcOrd="21" destOrd="0" presId="urn:microsoft.com/office/officeart/2005/8/layout/vList2"/>
    <dgm:cxn modelId="{A6E279EC-7357-431B-9AA2-75C80C562DC0}" type="presParOf" srcId="{152F83B8-CB7B-4A1F-83F0-7C7D2E698CA5}" destId="{B77777A0-67ED-41B1-931C-143A7CB0511B}" srcOrd="22" destOrd="0" presId="urn:microsoft.com/office/officeart/2005/8/layout/vList2"/>
    <dgm:cxn modelId="{FF673298-74C5-4AE8-9035-B834937BB336}" type="presParOf" srcId="{152F83B8-CB7B-4A1F-83F0-7C7D2E698CA5}" destId="{62ACA7B3-6BF2-41A4-B8FF-68DDF34D980C}" srcOrd="23" destOrd="0" presId="urn:microsoft.com/office/officeart/2005/8/layout/vList2"/>
    <dgm:cxn modelId="{1F8382D9-4662-46EE-9292-FFEF8A5A8B9D}" type="presParOf" srcId="{152F83B8-CB7B-4A1F-83F0-7C7D2E698CA5}" destId="{2C4F78CE-0963-4C20-93EC-DA7D6FBC69A9}" srcOrd="24" destOrd="0" presId="urn:microsoft.com/office/officeart/2005/8/layout/vList2"/>
    <dgm:cxn modelId="{0567D06C-5AAE-45E9-A18C-7820A76D186B}" type="presParOf" srcId="{152F83B8-CB7B-4A1F-83F0-7C7D2E698CA5}" destId="{05A480FE-29DD-4E57-9C5F-B64B9934A3B2}" srcOrd="25" destOrd="0" presId="urn:microsoft.com/office/officeart/2005/8/layout/vList2"/>
    <dgm:cxn modelId="{A0FAC33A-64AA-442C-8741-FAA71C4064A8}" type="presParOf" srcId="{152F83B8-CB7B-4A1F-83F0-7C7D2E698CA5}" destId="{DDB2C9D7-B4F7-43BB-9296-07B8E20C1F04}" srcOrd="26" destOrd="0" presId="urn:microsoft.com/office/officeart/2005/8/layout/vList2"/>
    <dgm:cxn modelId="{80AF9C0D-7444-4A58-9F85-EEA1F5D69A60}" type="presParOf" srcId="{152F83B8-CB7B-4A1F-83F0-7C7D2E698CA5}" destId="{242B2DA7-C394-4F3D-80FA-3244FBB4CFA9}" srcOrd="27" destOrd="0" presId="urn:microsoft.com/office/officeart/2005/8/layout/vList2"/>
    <dgm:cxn modelId="{FD607425-DE91-4A3F-8AD1-3D9C5FD2EFEB}" type="presParOf" srcId="{152F83B8-CB7B-4A1F-83F0-7C7D2E698CA5}" destId="{C2FF0721-88A4-406C-A7B0-E2C774E086AE}" srcOrd="28" destOrd="0" presId="urn:microsoft.com/office/officeart/2005/8/layout/vList2"/>
    <dgm:cxn modelId="{298184D2-9D8B-4E61-BF61-43FDD3958A9C}" type="presParOf" srcId="{152F83B8-CB7B-4A1F-83F0-7C7D2E698CA5}" destId="{7F533963-1684-4503-AAC6-C42D0D9D25ED}" srcOrd="29" destOrd="0" presId="urn:microsoft.com/office/officeart/2005/8/layout/vList2"/>
    <dgm:cxn modelId="{85D12584-8CAA-44DC-A08F-8DD3C8E7644E}" type="presParOf" srcId="{152F83B8-CB7B-4A1F-83F0-7C7D2E698CA5}" destId="{522A3346-F44F-4BE0-9FC0-7DC32B084894}" srcOrd="30" destOrd="0" presId="urn:microsoft.com/office/officeart/2005/8/layout/vList2"/>
    <dgm:cxn modelId="{7477CABC-44D6-449E-81DB-B99ECCD7E86F}" type="presParOf" srcId="{152F83B8-CB7B-4A1F-83F0-7C7D2E698CA5}" destId="{56D79FF4-CCEA-4F2C-8502-948A76142727}" srcOrd="31" destOrd="0" presId="urn:microsoft.com/office/officeart/2005/8/layout/vList2"/>
    <dgm:cxn modelId="{ABD58528-AD6F-4BD5-9EDA-5E4E83BD63A9}" type="presParOf" srcId="{152F83B8-CB7B-4A1F-83F0-7C7D2E698CA5}" destId="{54C9DB94-85C5-4967-9671-3CB2D7B94A0C}" srcOrd="32" destOrd="0" presId="urn:microsoft.com/office/officeart/2005/8/layout/vList2"/>
    <dgm:cxn modelId="{569B0E50-3F24-4C2B-9774-2664D2C05C88}" type="presParOf" srcId="{152F83B8-CB7B-4A1F-83F0-7C7D2E698CA5}" destId="{8A54E940-FF7F-41DF-95F5-1E0A8014C141}" srcOrd="33" destOrd="0" presId="urn:microsoft.com/office/officeart/2005/8/layout/vList2"/>
    <dgm:cxn modelId="{1790F03C-C45B-409E-B4CB-B697010B09F0}" type="presParOf" srcId="{152F83B8-CB7B-4A1F-83F0-7C7D2E698CA5}" destId="{E53F43BC-D5A2-4B00-8788-29D127B4CF07}" srcOrd="3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41B98-DB5D-4B0C-8D21-5CA4DDAADE14}">
      <dsp:nvSpPr>
        <dsp:cNvPr id="0" name=""/>
        <dsp:cNvSpPr/>
      </dsp:nvSpPr>
      <dsp:spPr>
        <a:xfrm>
          <a:off x="0" y="142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MX" sz="1100" kern="1200" dirty="0">
              <a:latin typeface="Calibri"/>
              <a:cs typeface="Calibri"/>
            </a:rPr>
            <a:t>0. Introducción</a:t>
          </a:r>
          <a:endParaRPr lang="en-US" sz="1100" kern="1200" dirty="0">
            <a:latin typeface="Calibri"/>
            <a:cs typeface="Calibri"/>
          </a:endParaRPr>
        </a:p>
      </dsp:txBody>
      <dsp:txXfrm>
        <a:off x="12851" y="27092"/>
        <a:ext cx="7823170" cy="237548"/>
      </dsp:txXfrm>
    </dsp:sp>
    <dsp:sp modelId="{BF4F27AD-3D49-43C1-B6E8-245647612823}">
      <dsp:nvSpPr>
        <dsp:cNvPr id="0" name=""/>
        <dsp:cNvSpPr/>
      </dsp:nvSpPr>
      <dsp:spPr>
        <a:xfrm>
          <a:off x="0" y="3062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MX" sz="1100" b="0" kern="1200" dirty="0">
              <a:solidFill>
                <a:schemeClr val="tx1"/>
              </a:solidFill>
              <a:latin typeface="+mn-lt"/>
              <a:cs typeface="Calibri"/>
            </a:rPr>
            <a:t>1_01. </a:t>
          </a:r>
          <a:r>
            <a:rPr lang="es-CO" sz="1100" b="0" kern="1200" dirty="0">
              <a:solidFill>
                <a:schemeClr val="tx1"/>
              </a:solidFill>
              <a:latin typeface="+mn-lt"/>
            </a:rPr>
            <a:t>¿Qué es y qué no es un caso de enseñanza?</a:t>
          </a:r>
          <a:endParaRPr lang="en-US" sz="1100" b="0" kern="1200" dirty="0">
            <a:solidFill>
              <a:schemeClr val="tx1"/>
            </a:solidFill>
          </a:endParaRPr>
        </a:p>
      </dsp:txBody>
      <dsp:txXfrm>
        <a:off x="12851" y="319142"/>
        <a:ext cx="7823170" cy="237548"/>
      </dsp:txXfrm>
    </dsp:sp>
    <dsp:sp modelId="{766403E0-444D-46A9-AAA0-8D5234FE5C6E}">
      <dsp:nvSpPr>
        <dsp:cNvPr id="0" name=""/>
        <dsp:cNvSpPr/>
      </dsp:nvSpPr>
      <dsp:spPr>
        <a:xfrm>
          <a:off x="0" y="5983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b="1" kern="1200" dirty="0">
              <a:solidFill>
                <a:srgbClr val="00B0F0"/>
              </a:solidFill>
              <a:latin typeface="Calibri"/>
              <a:ea typeface="Calibri" panose="020F0502020204030204" pitchFamily="34" charset="0"/>
              <a:cs typeface="Calibri"/>
            </a:rPr>
            <a:t>1_02. Fundamentos Pedagógicos de un caso</a:t>
          </a:r>
        </a:p>
      </dsp:txBody>
      <dsp:txXfrm>
        <a:off x="12851" y="611192"/>
        <a:ext cx="7823170" cy="237548"/>
      </dsp:txXfrm>
    </dsp:sp>
    <dsp:sp modelId="{7EBA2CE5-6D8F-4DA7-80CD-3D869C6A31CD}">
      <dsp:nvSpPr>
        <dsp:cNvPr id="0" name=""/>
        <dsp:cNvSpPr/>
      </dsp:nvSpPr>
      <dsp:spPr>
        <a:xfrm>
          <a:off x="0" y="8903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1_03. </a:t>
          </a:r>
          <a:r>
            <a:rPr lang="es-MX" sz="1100" kern="1200" dirty="0">
              <a:latin typeface="Calibri"/>
              <a:ea typeface="Calibri" panose="020F0502020204030204" pitchFamily="34" charset="0"/>
              <a:cs typeface="Calibri"/>
            </a:rPr>
            <a:t>Estructura de un caso de enseñanza</a:t>
          </a:r>
          <a:endParaRPr lang="es-CO" sz="1100" kern="1200" dirty="0">
            <a:latin typeface="Calibri"/>
            <a:ea typeface="Calibri" panose="020F0502020204030204" pitchFamily="34" charset="0"/>
            <a:cs typeface="Calibri"/>
          </a:endParaRPr>
        </a:p>
      </dsp:txBody>
      <dsp:txXfrm>
        <a:off x="12851" y="903242"/>
        <a:ext cx="7823170" cy="237548"/>
      </dsp:txXfrm>
    </dsp:sp>
    <dsp:sp modelId="{0FFBEE0C-C86B-4E7C-BFD0-791029D4FE63}">
      <dsp:nvSpPr>
        <dsp:cNvPr id="0" name=""/>
        <dsp:cNvSpPr/>
      </dsp:nvSpPr>
      <dsp:spPr>
        <a:xfrm>
          <a:off x="0" y="11824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CO" sz="1100" kern="1200" dirty="0">
              <a:latin typeface="Calibri"/>
              <a:ea typeface="Calibri" panose="020F0502020204030204" pitchFamily="34" charset="0"/>
              <a:cs typeface="Calibri"/>
            </a:rPr>
            <a:t>1_04. </a:t>
          </a:r>
          <a:r>
            <a:rPr lang="es-MX" sz="1100" kern="1200" dirty="0">
              <a:latin typeface="Calibri"/>
              <a:ea typeface="Calibri" panose="020F0502020204030204" pitchFamily="34" charset="0"/>
              <a:cs typeface="Calibri"/>
            </a:rPr>
            <a:t>¿Cómo enseñar con casos de enseñanza?</a:t>
          </a:r>
          <a:r>
            <a:rPr lang="es-CO" sz="1100" kern="1200" dirty="0">
              <a:latin typeface="Calibri"/>
              <a:ea typeface="Calibri" panose="020F0502020204030204" pitchFamily="34" charset="0"/>
              <a:cs typeface="Calibri"/>
            </a:rPr>
            <a:t> </a:t>
          </a:r>
          <a:endParaRPr lang="es-CO" sz="1100" kern="1200" dirty="0">
            <a:latin typeface="Calibri"/>
            <a:ea typeface="Calibri" panose="020F0502020204030204" pitchFamily="34" charset="0"/>
            <a:cs typeface="Times New Roman" panose="02020603050405020304" pitchFamily="18" charset="0"/>
          </a:endParaRPr>
        </a:p>
      </dsp:txBody>
      <dsp:txXfrm>
        <a:off x="12851" y="1195292"/>
        <a:ext cx="7823170" cy="237548"/>
      </dsp:txXfrm>
    </dsp:sp>
    <dsp:sp modelId="{56A1D4E8-3272-41F1-BF9A-FC48A247A826}">
      <dsp:nvSpPr>
        <dsp:cNvPr id="0" name=""/>
        <dsp:cNvSpPr/>
      </dsp:nvSpPr>
      <dsp:spPr>
        <a:xfrm>
          <a:off x="0" y="14744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1_05. Planeación de un curso con casos de enseñanza</a:t>
          </a:r>
        </a:p>
      </dsp:txBody>
      <dsp:txXfrm>
        <a:off x="12851" y="1487342"/>
        <a:ext cx="7823170" cy="237548"/>
      </dsp:txXfrm>
    </dsp:sp>
    <dsp:sp modelId="{EEB90F89-BDED-40EB-BCEA-DF70474F0E9C}">
      <dsp:nvSpPr>
        <dsp:cNvPr id="0" name=""/>
        <dsp:cNvSpPr/>
      </dsp:nvSpPr>
      <dsp:spPr>
        <a:xfrm>
          <a:off x="0" y="17665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1_06. ¿Cómo preparar a los alumnos para el aprendizaje con casos de enseñanza?</a:t>
          </a:r>
        </a:p>
      </dsp:txBody>
      <dsp:txXfrm>
        <a:off x="12851" y="1779392"/>
        <a:ext cx="7823170" cy="237548"/>
      </dsp:txXfrm>
    </dsp:sp>
    <dsp:sp modelId="{952B8499-216C-4B2E-9059-BE8138E070B8}">
      <dsp:nvSpPr>
        <dsp:cNvPr id="0" name=""/>
        <dsp:cNvSpPr/>
      </dsp:nvSpPr>
      <dsp:spPr>
        <a:xfrm>
          <a:off x="0" y="20585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1_07. Evaluación del aprendizaje con casos de enseñanza</a:t>
          </a:r>
        </a:p>
      </dsp:txBody>
      <dsp:txXfrm>
        <a:off x="12851" y="2071442"/>
        <a:ext cx="7823170" cy="237548"/>
      </dsp:txXfrm>
    </dsp:sp>
    <dsp:sp modelId="{FAE8999C-75CC-4017-BE11-D22022F2F4FF}">
      <dsp:nvSpPr>
        <dsp:cNvPr id="0" name=""/>
        <dsp:cNvSpPr/>
      </dsp:nvSpPr>
      <dsp:spPr>
        <a:xfrm>
          <a:off x="0" y="23506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Times New Roman"/>
            </a:rPr>
            <a:t>1_08.</a:t>
          </a:r>
          <a:r>
            <a:rPr lang="es-CO" sz="1100" kern="1200" baseline="0" dirty="0">
              <a:latin typeface="Calibri"/>
              <a:ea typeface="Calibri" panose="020F0502020204030204" pitchFamily="34" charset="0"/>
              <a:cs typeface="Times New Roman"/>
            </a:rPr>
            <a:t> </a:t>
          </a:r>
          <a:r>
            <a:rPr lang="es-MX" sz="1100" kern="1200" baseline="0" dirty="0">
              <a:latin typeface="Calibri"/>
              <a:cs typeface="Times New Roman"/>
            </a:rPr>
            <a:t>Las Notas de Enseñanza</a:t>
          </a:r>
          <a:endParaRPr lang="es-CO" sz="1100" kern="1200" dirty="0">
            <a:latin typeface="Calibri"/>
            <a:ea typeface="Calibri" panose="020F0502020204030204" pitchFamily="34" charset="0"/>
            <a:cs typeface="Times New Roman"/>
          </a:endParaRPr>
        </a:p>
      </dsp:txBody>
      <dsp:txXfrm>
        <a:off x="12851" y="2363492"/>
        <a:ext cx="7823170" cy="237548"/>
      </dsp:txXfrm>
    </dsp:sp>
    <dsp:sp modelId="{F6D62BEC-7762-44C9-88F1-04550760B4E6}">
      <dsp:nvSpPr>
        <dsp:cNvPr id="0" name=""/>
        <dsp:cNvSpPr/>
      </dsp:nvSpPr>
      <dsp:spPr>
        <a:xfrm>
          <a:off x="0" y="26426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CO" sz="1100" kern="1200" dirty="0">
              <a:latin typeface="Calibri"/>
              <a:ea typeface="Calibri" panose="020F0502020204030204" pitchFamily="34" charset="0"/>
              <a:cs typeface="Calibri"/>
            </a:rPr>
            <a:t>2_01. Características de un buen caso de enseñanza</a:t>
          </a:r>
        </a:p>
      </dsp:txBody>
      <dsp:txXfrm>
        <a:off x="12851" y="2655542"/>
        <a:ext cx="7823170" cy="237548"/>
      </dsp:txXfrm>
    </dsp:sp>
    <dsp:sp modelId="{44DFE3DE-2CA3-4A7A-AC30-EAE161BCB135}">
      <dsp:nvSpPr>
        <dsp:cNvPr id="0" name=""/>
        <dsp:cNvSpPr/>
      </dsp:nvSpPr>
      <dsp:spPr>
        <a:xfrm>
          <a:off x="0" y="29347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2_02. Condiciones clave de un caso de enseñanza</a:t>
          </a:r>
        </a:p>
      </dsp:txBody>
      <dsp:txXfrm>
        <a:off x="12851" y="2947592"/>
        <a:ext cx="7823170" cy="237548"/>
      </dsp:txXfrm>
    </dsp:sp>
    <dsp:sp modelId="{B77777A0-67ED-41B1-931C-143A7CB0511B}">
      <dsp:nvSpPr>
        <dsp:cNvPr id="0" name=""/>
        <dsp:cNvSpPr/>
      </dsp:nvSpPr>
      <dsp:spPr>
        <a:xfrm>
          <a:off x="0" y="32267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2_03. Características del escritor de un caso de enseñanza</a:t>
          </a:r>
          <a:endParaRPr lang="es-CO" sz="1100" kern="1200" dirty="0">
            <a:latin typeface="Calibri"/>
            <a:ea typeface="Calibri" panose="020F0502020204030204" pitchFamily="34" charset="0"/>
            <a:cs typeface="Times New Roman" panose="02020603050405020304" pitchFamily="18" charset="0"/>
          </a:endParaRPr>
        </a:p>
      </dsp:txBody>
      <dsp:txXfrm>
        <a:off x="12851" y="3239642"/>
        <a:ext cx="7823170" cy="237548"/>
      </dsp:txXfrm>
    </dsp:sp>
    <dsp:sp modelId="{2C4F78CE-0963-4C20-93EC-DA7D6FBC69A9}">
      <dsp:nvSpPr>
        <dsp:cNvPr id="0" name=""/>
        <dsp:cNvSpPr/>
      </dsp:nvSpPr>
      <dsp:spPr>
        <a:xfrm>
          <a:off x="0" y="35188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2_04. Origen de un caso de enseñanza</a:t>
          </a:r>
        </a:p>
      </dsp:txBody>
      <dsp:txXfrm>
        <a:off x="12851" y="3531692"/>
        <a:ext cx="7823170" cy="237548"/>
      </dsp:txXfrm>
    </dsp:sp>
    <dsp:sp modelId="{DDB2C9D7-B4F7-43BB-9296-07B8E20C1F04}">
      <dsp:nvSpPr>
        <dsp:cNvPr id="0" name=""/>
        <dsp:cNvSpPr/>
      </dsp:nvSpPr>
      <dsp:spPr>
        <a:xfrm>
          <a:off x="0" y="38108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2_05. Enfoque del caso de enseñanza</a:t>
          </a:r>
        </a:p>
      </dsp:txBody>
      <dsp:txXfrm>
        <a:off x="12851" y="3823742"/>
        <a:ext cx="7823170" cy="237548"/>
      </dsp:txXfrm>
    </dsp:sp>
    <dsp:sp modelId="{C2FF0721-88A4-406C-A7B0-E2C774E086AE}">
      <dsp:nvSpPr>
        <dsp:cNvPr id="0" name=""/>
        <dsp:cNvSpPr/>
      </dsp:nvSpPr>
      <dsp:spPr>
        <a:xfrm>
          <a:off x="0" y="41029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2_06. Estructura del Caso y de las Notas de Enseñanza</a:t>
          </a:r>
        </a:p>
      </dsp:txBody>
      <dsp:txXfrm>
        <a:off x="12851" y="4115792"/>
        <a:ext cx="7823170" cy="237548"/>
      </dsp:txXfrm>
    </dsp:sp>
    <dsp:sp modelId="{522A3346-F44F-4BE0-9FC0-7DC32B084894}">
      <dsp:nvSpPr>
        <dsp:cNvPr id="0" name=""/>
        <dsp:cNvSpPr/>
      </dsp:nvSpPr>
      <dsp:spPr>
        <a:xfrm>
          <a:off x="0" y="43949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2_07. Proceso de escritura de un caso de enseñanza</a:t>
          </a:r>
        </a:p>
      </dsp:txBody>
      <dsp:txXfrm>
        <a:off x="12851" y="4407842"/>
        <a:ext cx="7823170" cy="237548"/>
      </dsp:txXfrm>
    </dsp:sp>
    <dsp:sp modelId="{54C9DB94-85C5-4967-9671-3CB2D7B94A0C}">
      <dsp:nvSpPr>
        <dsp:cNvPr id="0" name=""/>
        <dsp:cNvSpPr/>
      </dsp:nvSpPr>
      <dsp:spPr>
        <a:xfrm>
          <a:off x="0" y="4687042"/>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Times New Roman"/>
            </a:rPr>
            <a:t>2_08. Escritura de las Notas de enseñanza</a:t>
          </a:r>
        </a:p>
      </dsp:txBody>
      <dsp:txXfrm>
        <a:off x="12851" y="4699893"/>
        <a:ext cx="7823170" cy="237548"/>
      </dsp:txXfrm>
    </dsp:sp>
    <dsp:sp modelId="{E53F43BC-D5A2-4B00-8788-29D127B4CF07}">
      <dsp:nvSpPr>
        <dsp:cNvPr id="0" name=""/>
        <dsp:cNvSpPr/>
      </dsp:nvSpPr>
      <dsp:spPr>
        <a:xfrm>
          <a:off x="0" y="4970212"/>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2_09. Publicación del caso de enseñanza</a:t>
          </a:r>
          <a:endParaRPr lang="es-CO" sz="1100" kern="1200" dirty="0">
            <a:effectLst/>
            <a:latin typeface="Calibri"/>
            <a:ea typeface="Calibri" panose="020F0502020204030204" pitchFamily="34" charset="0"/>
            <a:cs typeface="Times New Roman" panose="02020603050405020304" pitchFamily="18" charset="0"/>
          </a:endParaRPr>
        </a:p>
      </dsp:txBody>
      <dsp:txXfrm>
        <a:off x="12851" y="4983063"/>
        <a:ext cx="7823170" cy="2375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4288DD15-3704-FD87-27BA-209174A4A7E4}"/>
              </a:ext>
            </a:extLst>
          </p:cNvPr>
          <p:cNvSpPr>
            <a:spLocks noGrp="1"/>
          </p:cNvSpPr>
          <p:nvPr>
            <p:ph type="title"/>
          </p:nvPr>
        </p:nvSpPr>
        <p:spPr>
          <a:xfrm>
            <a:off x="838200" y="365125"/>
            <a:ext cx="10515600" cy="1325563"/>
          </a:xfrm>
          <a:prstGeom prst="rect">
            <a:avLst/>
          </a:prstGeom>
        </p:spPr>
        <p:txBody>
          <a:bodyPr/>
          <a:lstStyle/>
          <a:p>
            <a:r>
              <a:rPr lang="es-ES" dirty="0"/>
              <a:t>Z</a:t>
            </a:r>
            <a:endParaRPr lang="es-CO" dirty="0"/>
          </a:p>
        </p:txBody>
      </p:sp>
      <p:pic>
        <p:nvPicPr>
          <p:cNvPr id="7" name="Imagen 6" descr="Imagen en blanco y negro&#10;&#10;Descripción generada automáticamente con confianza baja">
            <a:extLst>
              <a:ext uri="{FF2B5EF4-FFF2-40B4-BE49-F238E27FC236}">
                <a16:creationId xmlns:a16="http://schemas.microsoft.com/office/drawing/2014/main" id="{D1F47D7A-D7E8-C088-277E-67671FE51C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8" name="Título 1">
            <a:extLst>
              <a:ext uri="{FF2B5EF4-FFF2-40B4-BE49-F238E27FC236}">
                <a16:creationId xmlns:a16="http://schemas.microsoft.com/office/drawing/2014/main" id="{A4F9BDEE-19E5-5D4D-CBF1-1ABA78665029}"/>
              </a:ext>
            </a:extLst>
          </p:cNvPr>
          <p:cNvSpPr txBox="1">
            <a:spLocks/>
          </p:cNvSpPr>
          <p:nvPr userDrawn="1"/>
        </p:nvSpPr>
        <p:spPr>
          <a:xfrm rot="16200000">
            <a:off x="-936058" y="2175075"/>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800" dirty="0"/>
              <a:t>© </a:t>
            </a:r>
            <a:r>
              <a:rPr lang="es-ES" sz="800" dirty="0" err="1"/>
              <a:t>All</a:t>
            </a:r>
            <a:r>
              <a:rPr lang="es-ES" sz="800" dirty="0"/>
              <a:t> Copyright 2023 - </a:t>
            </a:r>
            <a:r>
              <a:rPr lang="es-ES" sz="800" b="1" dirty="0"/>
              <a:t>UNIMINUTO</a:t>
            </a:r>
          </a:p>
          <a:p>
            <a:r>
              <a:rPr lang="es-ES" sz="800" dirty="0"/>
              <a:t>Vicerrectoría General Académica</a:t>
            </a:r>
            <a:endParaRPr lang="es-CO" sz="800" dirty="0"/>
          </a:p>
        </p:txBody>
      </p:sp>
      <p:sp>
        <p:nvSpPr>
          <p:cNvPr id="9" name="Título 1">
            <a:extLst>
              <a:ext uri="{FF2B5EF4-FFF2-40B4-BE49-F238E27FC236}">
                <a16:creationId xmlns:a16="http://schemas.microsoft.com/office/drawing/2014/main" id="{7D4CC96D-7AF9-68CF-159C-25D9D3BC6CA3}"/>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10" name="Imagen 9" descr="Imagen en blanco y negro&#10;&#10;Descripción generada automáticamente con confianza baja">
            <a:extLst>
              <a:ext uri="{FF2B5EF4-FFF2-40B4-BE49-F238E27FC236}">
                <a16:creationId xmlns:a16="http://schemas.microsoft.com/office/drawing/2014/main" id="{9C4B2FD3-F1A5-C790-D1C8-8DCEAC84BA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2622" y="1153762"/>
            <a:ext cx="5929086" cy="3322373"/>
          </a:xfrm>
          <a:prstGeom prst="rect">
            <a:avLst/>
          </a:prstGeom>
        </p:spPr>
      </p:pic>
      <p:pic>
        <p:nvPicPr>
          <p:cNvPr id="11" name="Imagen 10" descr="Imagen en blanco y negro&#10;&#10;Descripción generada automáticamente con confianza baja">
            <a:extLst>
              <a:ext uri="{FF2B5EF4-FFF2-40B4-BE49-F238E27FC236}">
                <a16:creationId xmlns:a16="http://schemas.microsoft.com/office/drawing/2014/main" id="{ACF27CC0-8B45-5B3E-6D89-7551114E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30458"/>
            <a:ext cx="2467265" cy="364528"/>
          </a:xfrm>
          <a:prstGeom prst="rect">
            <a:avLst/>
          </a:prstGeom>
        </p:spPr>
      </p:pic>
    </p:spTree>
    <p:extLst>
      <p:ext uri="{BB962C8B-B14F-4D97-AF65-F5344CB8AC3E}">
        <p14:creationId xmlns:p14="http://schemas.microsoft.com/office/powerpoint/2010/main" val="1935786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B293EB80-AD0F-1CAA-35C2-BE1C61F97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6744D27C-1BA3-262A-C191-34342D81627B}"/>
              </a:ext>
            </a:extLst>
          </p:cNvPr>
          <p:cNvSpPr txBox="1">
            <a:spLocks/>
          </p:cNvSpPr>
          <p:nvPr userDrawn="1"/>
        </p:nvSpPr>
        <p:spPr>
          <a:xfrm rot="16200000">
            <a:off x="-936338" y="4343581"/>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pPr algn="l"/>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1469D8E0-725B-FAA2-0BD3-AE774939D41C}"/>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nterfaz de usuario gráfica, Texto, Aplicación&#10;&#10;Descripción generada automáticamente">
            <a:extLst>
              <a:ext uri="{FF2B5EF4-FFF2-40B4-BE49-F238E27FC236}">
                <a16:creationId xmlns:a16="http://schemas.microsoft.com/office/drawing/2014/main" id="{15DADD1A-8045-4FE4-4EF3-B4D9F49D0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1818966"/>
            <a:ext cx="5007131" cy="1760458"/>
          </a:xfrm>
          <a:prstGeom prst="rect">
            <a:avLst/>
          </a:prstGeom>
        </p:spPr>
      </p:pic>
    </p:spTree>
    <p:extLst>
      <p:ext uri="{BB962C8B-B14F-4D97-AF65-F5344CB8AC3E}">
        <p14:creationId xmlns:p14="http://schemas.microsoft.com/office/powerpoint/2010/main" val="59312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2" name="Imagen 1" descr="Imagen que contiene animal, pez&#10;&#10;Descripción generada automáticamente">
            <a:extLst>
              <a:ext uri="{FF2B5EF4-FFF2-40B4-BE49-F238E27FC236}">
                <a16:creationId xmlns:a16="http://schemas.microsoft.com/office/drawing/2014/main" id="{05C534DA-5EFF-6339-881C-AA129333F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pic>
        <p:nvPicPr>
          <p:cNvPr id="3" name="Imagen 2" descr="Imagen en blanco y negro&#10;&#10;Descripción generada automáticamente con confianza media">
            <a:extLst>
              <a:ext uri="{FF2B5EF4-FFF2-40B4-BE49-F238E27FC236}">
                <a16:creationId xmlns:a16="http://schemas.microsoft.com/office/drawing/2014/main" id="{C886E752-9CBE-B1FB-F43A-F63960621E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383" y="1198009"/>
            <a:ext cx="5741233" cy="3322374"/>
          </a:xfrm>
          <a:prstGeom prst="rect">
            <a:avLst/>
          </a:prstGeom>
        </p:spPr>
      </p:pic>
      <p:sp>
        <p:nvSpPr>
          <p:cNvPr id="4" name="Título 1">
            <a:extLst>
              <a:ext uri="{FF2B5EF4-FFF2-40B4-BE49-F238E27FC236}">
                <a16:creationId xmlns:a16="http://schemas.microsoft.com/office/drawing/2014/main" id="{B3151DA9-5599-E797-F207-59D2F20515CA}"/>
              </a:ext>
            </a:extLst>
          </p:cNvPr>
          <p:cNvSpPr txBox="1">
            <a:spLocks/>
          </p:cNvSpPr>
          <p:nvPr userDrawn="1"/>
        </p:nvSpPr>
        <p:spPr>
          <a:xfrm rot="16200000">
            <a:off x="-936338" y="2123948"/>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r>
              <a:rPr lang="es-ES" sz="1050" dirty="0">
                <a:solidFill>
                  <a:schemeClr val="bg1"/>
                </a:solidFill>
              </a:rPr>
              <a:t>Vicerrectoría General Académica</a:t>
            </a:r>
            <a:endParaRPr lang="es-CO" sz="1050" dirty="0">
              <a:solidFill>
                <a:schemeClr val="bg1"/>
              </a:solidFill>
            </a:endParaRPr>
          </a:p>
        </p:txBody>
      </p:sp>
      <p:sp>
        <p:nvSpPr>
          <p:cNvPr id="5" name="Título 1">
            <a:extLst>
              <a:ext uri="{FF2B5EF4-FFF2-40B4-BE49-F238E27FC236}">
                <a16:creationId xmlns:a16="http://schemas.microsoft.com/office/drawing/2014/main" id="{FA8A279E-8BF6-80ED-049D-695AEF1527D2}"/>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6" name="Imagen 5" descr="Texto&#10;&#10;Descripción generada automáticamente">
            <a:extLst>
              <a:ext uri="{FF2B5EF4-FFF2-40B4-BE49-F238E27FC236}">
                <a16:creationId xmlns:a16="http://schemas.microsoft.com/office/drawing/2014/main" id="{05DF291D-0D4E-5C76-FB83-01673869A2E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1565" b="-10212"/>
          <a:stretch/>
        </p:blipFill>
        <p:spPr>
          <a:xfrm>
            <a:off x="9759151" y="6021766"/>
            <a:ext cx="2081350" cy="622382"/>
          </a:xfrm>
          <a:prstGeom prst="rect">
            <a:avLst/>
          </a:prstGeom>
        </p:spPr>
      </p:pic>
    </p:spTree>
    <p:extLst>
      <p:ext uri="{BB962C8B-B14F-4D97-AF65-F5344CB8AC3E}">
        <p14:creationId xmlns:p14="http://schemas.microsoft.com/office/powerpoint/2010/main" val="277596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EEA40505-E430-FAC8-DC3C-BFC51AB87D65}"/>
              </a:ext>
            </a:extLst>
          </p:cNvPr>
          <p:cNvSpPr>
            <a:spLocks noGrp="1"/>
          </p:cNvSpPr>
          <p:nvPr>
            <p:ph type="title"/>
          </p:nvPr>
        </p:nvSpPr>
        <p:spPr>
          <a:xfrm>
            <a:off x="838200" y="365125"/>
            <a:ext cx="10515600" cy="1325563"/>
          </a:xfrm>
          <a:prstGeom prst="rect">
            <a:avLst/>
          </a:prstGeom>
        </p:spPr>
        <p:txBody>
          <a:bodyPr/>
          <a:lstStyle/>
          <a:p>
            <a:endParaRPr lang="es-CO"/>
          </a:p>
        </p:txBody>
      </p:sp>
      <p:pic>
        <p:nvPicPr>
          <p:cNvPr id="3" name="Imagen 2" descr="Imagen en blanco y negro&#10;&#10;Descripción generada automáticamente con confianza baja">
            <a:extLst>
              <a:ext uri="{FF2B5EF4-FFF2-40B4-BE49-F238E27FC236}">
                <a16:creationId xmlns:a16="http://schemas.microsoft.com/office/drawing/2014/main" id="{D9487E2D-3718-EF25-C238-CEC0F58B6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73C28D53-4340-60CC-F9B4-26344AA0910C}"/>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114E7D39-E712-7B53-A661-280F49BC3E2E}"/>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Imagen en blanco y negro&#10;&#10;Descripción generada automáticamente con confianza baja">
            <a:extLst>
              <a:ext uri="{FF2B5EF4-FFF2-40B4-BE49-F238E27FC236}">
                <a16:creationId xmlns:a16="http://schemas.microsoft.com/office/drawing/2014/main" id="{EF4860ED-7785-58EA-0885-A2C8A04D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384" y="1153763"/>
            <a:ext cx="5741231" cy="3322373"/>
          </a:xfrm>
          <a:prstGeom prst="rect">
            <a:avLst/>
          </a:prstGeom>
        </p:spPr>
      </p:pic>
      <p:pic>
        <p:nvPicPr>
          <p:cNvPr id="7" name="Imagen 6" descr="Un conjunto de letras blancas en un fondo blanco&#10;&#10;Descripción generada automáticamente con confianza media">
            <a:extLst>
              <a:ext uri="{FF2B5EF4-FFF2-40B4-BE49-F238E27FC236}">
                <a16:creationId xmlns:a16="http://schemas.microsoft.com/office/drawing/2014/main" id="{B53BB021-B2B5-3882-23B3-17191814A2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31374"/>
            <a:ext cx="2467265" cy="360667"/>
          </a:xfrm>
          <a:prstGeom prst="rect">
            <a:avLst/>
          </a:prstGeom>
        </p:spPr>
      </p:pic>
    </p:spTree>
    <p:extLst>
      <p:ext uri="{BB962C8B-B14F-4D97-AF65-F5344CB8AC3E}">
        <p14:creationId xmlns:p14="http://schemas.microsoft.com/office/powerpoint/2010/main" val="441715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4D28CF0D-B0BF-0FB2-5F51-FD6652D845F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9" y="0"/>
            <a:ext cx="16473947" cy="6858000"/>
          </a:xfrm>
          <a:prstGeom prst="rect">
            <a:avLst/>
          </a:prstGeom>
        </p:spPr>
      </p:pic>
      <p:sp>
        <p:nvSpPr>
          <p:cNvPr id="3" name="Rectángulo 2">
            <a:extLst>
              <a:ext uri="{FF2B5EF4-FFF2-40B4-BE49-F238E27FC236}">
                <a16:creationId xmlns:a16="http://schemas.microsoft.com/office/drawing/2014/main" id="{692A95FE-28B8-662D-0A85-94ABD0B9ABE1}"/>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2AA15832-135B-8761-EFEF-5939365375BD}"/>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A141D5EB-3408-D649-BEAD-8C2F285DC226}"/>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7CF925E5-2F38-D0F5-2588-208F3EF7F06B}"/>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2331C958-66B3-F631-7B1A-9B04C285CED0}"/>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E858BD5C-C582-502F-B7F3-F8C0CA7EAE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3352" y="6123932"/>
            <a:ext cx="3222400" cy="471053"/>
          </a:xfrm>
          <a:prstGeom prst="rect">
            <a:avLst/>
          </a:prstGeom>
        </p:spPr>
      </p:pic>
      <p:sp>
        <p:nvSpPr>
          <p:cNvPr id="9" name="Título 1">
            <a:extLst>
              <a:ext uri="{FF2B5EF4-FFF2-40B4-BE49-F238E27FC236}">
                <a16:creationId xmlns:a16="http://schemas.microsoft.com/office/drawing/2014/main" id="{C33F2FDB-6FDE-CB62-D230-901581E612AA}"/>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3F7BED58-365C-101E-AD30-E4D716BBC50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274338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7D4788A7-3B76-6F5B-06BF-2AF105D85D4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FA653401-2056-910C-8FC1-9DA5E853A490}"/>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CB4F8901-5594-8832-67BA-4039A2FC3ABA}"/>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FF3C0091-79A7-F824-57AA-BDFF05A67704}"/>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285B6196-A3EF-2452-B4D0-A4F475C03877}"/>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pic>
        <p:nvPicPr>
          <p:cNvPr id="7" name="Imagen 6" descr="Un conjunto de letras blancas en un fondo blanco&#10;&#10;Descripción generada automáticamente con confianza media">
            <a:extLst>
              <a:ext uri="{FF2B5EF4-FFF2-40B4-BE49-F238E27FC236}">
                <a16:creationId xmlns:a16="http://schemas.microsoft.com/office/drawing/2014/main" id="{9BE165D4-2259-B4FB-FC4B-96C005FFD7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3352" y="6123932"/>
            <a:ext cx="3222400" cy="471053"/>
          </a:xfrm>
          <a:prstGeom prst="rect">
            <a:avLst/>
          </a:prstGeom>
        </p:spPr>
      </p:pic>
      <p:sp>
        <p:nvSpPr>
          <p:cNvPr id="8" name="Título 1">
            <a:extLst>
              <a:ext uri="{FF2B5EF4-FFF2-40B4-BE49-F238E27FC236}">
                <a16:creationId xmlns:a16="http://schemas.microsoft.com/office/drawing/2014/main" id="{38D0ACAD-F44F-AFAC-4955-447D42F98BB0}"/>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9" name="Título 1">
            <a:extLst>
              <a:ext uri="{FF2B5EF4-FFF2-40B4-BE49-F238E27FC236}">
                <a16:creationId xmlns:a16="http://schemas.microsoft.com/office/drawing/2014/main" id="{13D1F340-0DAC-22E2-5C32-B375F6229594}"/>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8BA36545-5ECB-F740-EDC6-C44E857A289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326990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2" name="Imagen 1" descr="Imagen que contiene animal, pez&#10;&#10;Descripción generada automáticamente">
            <a:extLst>
              <a:ext uri="{FF2B5EF4-FFF2-40B4-BE49-F238E27FC236}">
                <a16:creationId xmlns:a16="http://schemas.microsoft.com/office/drawing/2014/main" id="{87409A2E-711C-6A12-90F6-B4AE8AEB6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EE383B03-2677-99FB-AB90-2E3E1FAFBCDA}"/>
              </a:ext>
            </a:extLst>
          </p:cNvPr>
          <p:cNvSpPr txBox="1">
            <a:spLocks/>
          </p:cNvSpPr>
          <p:nvPr userDrawn="1"/>
        </p:nvSpPr>
        <p:spPr>
          <a:xfrm rot="16200000">
            <a:off x="-936338" y="2123948"/>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E7D41B08-CC21-52E4-5EC7-B5DEA81FE5CC}"/>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nterfaz de usuario gráfica, Texto, Aplicación&#10;&#10;Descripción generada automáticamente">
            <a:extLst>
              <a:ext uri="{FF2B5EF4-FFF2-40B4-BE49-F238E27FC236}">
                <a16:creationId xmlns:a16="http://schemas.microsoft.com/office/drawing/2014/main" id="{86216972-3C2A-B227-BDE0-9F61E17B1D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2010978"/>
            <a:ext cx="5007131" cy="1580990"/>
          </a:xfrm>
          <a:prstGeom prst="rect">
            <a:avLst/>
          </a:prstGeom>
        </p:spPr>
      </p:pic>
    </p:spTree>
    <p:extLst>
      <p:ext uri="{BB962C8B-B14F-4D97-AF65-F5344CB8AC3E}">
        <p14:creationId xmlns:p14="http://schemas.microsoft.com/office/powerpoint/2010/main" val="37982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descr="Captura de pantalla de computadora&#10;&#10;Descripción generada automáticamente">
            <a:extLst>
              <a:ext uri="{FF2B5EF4-FFF2-40B4-BE49-F238E27FC236}">
                <a16:creationId xmlns:a16="http://schemas.microsoft.com/office/drawing/2014/main" id="{62479EDE-37AF-05AE-E05B-B00FD0F3C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ángulo 9">
            <a:extLst>
              <a:ext uri="{FF2B5EF4-FFF2-40B4-BE49-F238E27FC236}">
                <a16:creationId xmlns:a16="http://schemas.microsoft.com/office/drawing/2014/main" id="{F71A0A7A-76BB-5E4C-F3A3-8E3346120FB2}"/>
              </a:ext>
            </a:extLst>
          </p:cNvPr>
          <p:cNvSpPr/>
          <p:nvPr userDrawn="1"/>
        </p:nvSpPr>
        <p:spPr>
          <a:xfrm>
            <a:off x="0" y="0"/>
            <a:ext cx="12192000" cy="6858000"/>
          </a:xfrm>
          <a:prstGeom prst="rect">
            <a:avLst/>
          </a:prstGeom>
          <a:solidFill>
            <a:srgbClr val="00000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AC2CBCF1-8F0A-EAB1-F854-273F5A1202B7}"/>
              </a:ext>
            </a:extLst>
          </p:cNvPr>
          <p:cNvSpPr/>
          <p:nvPr userDrawn="1"/>
        </p:nvSpPr>
        <p:spPr>
          <a:xfrm>
            <a:off x="5548116" y="1823465"/>
            <a:ext cx="6149898" cy="4423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descr="Captura de pantalla de computadora&#10;&#10;Descripción generada automáticamente">
            <a:extLst>
              <a:ext uri="{FF2B5EF4-FFF2-40B4-BE49-F238E27FC236}">
                <a16:creationId xmlns:a16="http://schemas.microsoft.com/office/drawing/2014/main" id="{F67882DA-D36A-A543-0E3D-B9A7E34C30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1" t="4949" r="93693" b="91819"/>
          <a:stretch/>
        </p:blipFill>
        <p:spPr>
          <a:xfrm>
            <a:off x="477981" y="339436"/>
            <a:ext cx="290945" cy="221673"/>
          </a:xfrm>
          <a:prstGeom prst="rect">
            <a:avLst/>
          </a:prstGeom>
        </p:spPr>
      </p:pic>
      <p:pic>
        <p:nvPicPr>
          <p:cNvPr id="13" name="Imagen 12" descr="Captura de pantalla de computadora&#10;&#10;Descripción generada automáticamente">
            <a:extLst>
              <a:ext uri="{FF2B5EF4-FFF2-40B4-BE49-F238E27FC236}">
                <a16:creationId xmlns:a16="http://schemas.microsoft.com/office/drawing/2014/main" id="{8EF06E64-2B23-6D25-E030-C38AFCC605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51" t="8452" r="84596" b="83370"/>
          <a:stretch/>
        </p:blipFill>
        <p:spPr>
          <a:xfrm>
            <a:off x="1323054" y="579650"/>
            <a:ext cx="555016" cy="560813"/>
          </a:xfrm>
          <a:prstGeom prst="rect">
            <a:avLst/>
          </a:prstGeom>
        </p:spPr>
      </p:pic>
      <p:pic>
        <p:nvPicPr>
          <p:cNvPr id="14" name="Imagen 13" descr="Captura de pantalla de computadora&#10;&#10;Descripción generada automáticamente">
            <a:extLst>
              <a:ext uri="{FF2B5EF4-FFF2-40B4-BE49-F238E27FC236}">
                <a16:creationId xmlns:a16="http://schemas.microsoft.com/office/drawing/2014/main" id="{5D10409D-DF23-CF50-CB60-667DB87FA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54" t="16630" r="54493" b="47856"/>
          <a:stretch/>
        </p:blipFill>
        <p:spPr>
          <a:xfrm>
            <a:off x="1335482" y="1140463"/>
            <a:ext cx="4212634" cy="2435494"/>
          </a:xfrm>
          <a:prstGeom prst="rect">
            <a:avLst/>
          </a:prstGeom>
        </p:spPr>
      </p:pic>
      <p:pic>
        <p:nvPicPr>
          <p:cNvPr id="17" name="Imagen 16" descr="Captura de pantalla de computadora&#10;&#10;Descripción generada automáticamente">
            <a:extLst>
              <a:ext uri="{FF2B5EF4-FFF2-40B4-BE49-F238E27FC236}">
                <a16:creationId xmlns:a16="http://schemas.microsoft.com/office/drawing/2014/main" id="{8C774274-9260-1B4F-2FB8-1C1F24BB01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00" r="11820" b="95736"/>
          <a:stretch/>
        </p:blipFill>
        <p:spPr>
          <a:xfrm>
            <a:off x="9083040" y="1"/>
            <a:ext cx="1667884" cy="292474"/>
          </a:xfrm>
          <a:prstGeom prst="rect">
            <a:avLst/>
          </a:prstGeom>
        </p:spPr>
      </p:pic>
    </p:spTree>
    <p:extLst>
      <p:ext uri="{BB962C8B-B14F-4D97-AF65-F5344CB8AC3E}">
        <p14:creationId xmlns:p14="http://schemas.microsoft.com/office/powerpoint/2010/main" val="330355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4BF132-75ED-E4B5-B1DA-31BB94848C03}"/>
              </a:ext>
            </a:extLst>
          </p:cNvPr>
          <p:cNvSpPr>
            <a:spLocks noGrp="1"/>
          </p:cNvSpPr>
          <p:nvPr>
            <p:ph type="dt" sz="half" idx="10"/>
          </p:nvPr>
        </p:nvSpPr>
        <p:spPr>
          <a:xfrm>
            <a:off x="838200" y="6356350"/>
            <a:ext cx="2743200" cy="365125"/>
          </a:xfrm>
          <a:prstGeom prst="rect">
            <a:avLst/>
          </a:prstGeom>
        </p:spPr>
        <p:txBody>
          <a:bodyPr/>
          <a:lstStyle/>
          <a:p>
            <a:fld id="{BBB9FA97-2FBC-49FB-8B91-78FC3F6C684F}" type="datetimeFigureOut">
              <a:rPr lang="es-CO" smtClean="0"/>
              <a:t>14/04/2023</a:t>
            </a:fld>
            <a:endParaRPr lang="es-CO"/>
          </a:p>
        </p:txBody>
      </p:sp>
      <p:sp>
        <p:nvSpPr>
          <p:cNvPr id="3" name="Marcador de pie de página 2">
            <a:extLst>
              <a:ext uri="{FF2B5EF4-FFF2-40B4-BE49-F238E27FC236}">
                <a16:creationId xmlns:a16="http://schemas.microsoft.com/office/drawing/2014/main" id="{B42ED4A3-7599-05BB-104F-E82225437AEA}"/>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1A9B880B-B255-98CD-F916-CA23CBF3E5C0}"/>
              </a:ext>
            </a:extLst>
          </p:cNvPr>
          <p:cNvSpPr>
            <a:spLocks noGrp="1"/>
          </p:cNvSpPr>
          <p:nvPr>
            <p:ph type="sldNum" sz="quarter" idx="12"/>
          </p:nvPr>
        </p:nvSpPr>
        <p:spPr>
          <a:xfrm>
            <a:off x="8610600" y="6356350"/>
            <a:ext cx="2743200" cy="365125"/>
          </a:xfrm>
          <a:prstGeom prst="rect">
            <a:avLst/>
          </a:prstGeom>
        </p:spPr>
        <p:txBody>
          <a:bodyPr/>
          <a:lstStyle/>
          <a:p>
            <a:fld id="{8C58E3E4-4FE7-4AE9-92B6-428703A21395}" type="slidenum">
              <a:rPr lang="es-CO" smtClean="0"/>
              <a:t>‹#›</a:t>
            </a:fld>
            <a:endParaRPr lang="es-CO"/>
          </a:p>
        </p:txBody>
      </p:sp>
    </p:spTree>
    <p:extLst>
      <p:ext uri="{BB962C8B-B14F-4D97-AF65-F5344CB8AC3E}">
        <p14:creationId xmlns:p14="http://schemas.microsoft.com/office/powerpoint/2010/main" val="1637733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88591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1D867076-E1B0-4BEE-89A0-DB58ABEC8D78}" type="slidenum">
              <a:rPr lang="es-ES" smtClean="0"/>
              <a:pPr>
                <a:defRPr/>
              </a:pPr>
              <a:t>‹#›</a:t>
            </a:fld>
            <a:endParaRPr lang="es-ES"/>
          </a:p>
        </p:txBody>
      </p:sp>
    </p:spTree>
    <p:extLst>
      <p:ext uri="{BB962C8B-B14F-4D97-AF65-F5344CB8AC3E}">
        <p14:creationId xmlns:p14="http://schemas.microsoft.com/office/powerpoint/2010/main" val="334892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A747C843-8FAA-C6C9-61B4-78D0A875E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descr="Imagen en blanco y negro&#10;&#10;Descripción generada automáticamente con confianza media">
            <a:extLst>
              <a:ext uri="{FF2B5EF4-FFF2-40B4-BE49-F238E27FC236}">
                <a16:creationId xmlns:a16="http://schemas.microsoft.com/office/drawing/2014/main" id="{78E9063D-166D-D58F-010A-0979993E9D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0742" y="1886188"/>
            <a:ext cx="5510515" cy="3085624"/>
          </a:xfrm>
          <a:prstGeom prst="rect">
            <a:avLst/>
          </a:prstGeom>
        </p:spPr>
      </p:pic>
      <p:sp>
        <p:nvSpPr>
          <p:cNvPr id="7" name="Título 1">
            <a:extLst>
              <a:ext uri="{FF2B5EF4-FFF2-40B4-BE49-F238E27FC236}">
                <a16:creationId xmlns:a16="http://schemas.microsoft.com/office/drawing/2014/main" id="{3F906417-CD03-BC60-3D57-C1CAA63DB5CD}"/>
              </a:ext>
            </a:extLst>
          </p:cNvPr>
          <p:cNvSpPr txBox="1">
            <a:spLocks/>
          </p:cNvSpPr>
          <p:nvPr userDrawn="1"/>
        </p:nvSpPr>
        <p:spPr>
          <a:xfrm rot="16200000">
            <a:off x="-936058" y="2175075"/>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800" dirty="0">
                <a:solidFill>
                  <a:schemeClr val="bg1"/>
                </a:solidFill>
              </a:rPr>
              <a:t>© </a:t>
            </a:r>
            <a:r>
              <a:rPr lang="es-ES" sz="800" dirty="0" err="1">
                <a:solidFill>
                  <a:schemeClr val="bg1"/>
                </a:solidFill>
              </a:rPr>
              <a:t>All</a:t>
            </a:r>
            <a:r>
              <a:rPr lang="es-ES" sz="800" dirty="0">
                <a:solidFill>
                  <a:schemeClr val="bg1"/>
                </a:solidFill>
              </a:rPr>
              <a:t> Copyright 2023 - </a:t>
            </a:r>
            <a:r>
              <a:rPr lang="es-ES" sz="800" b="1" dirty="0">
                <a:solidFill>
                  <a:schemeClr val="bg1"/>
                </a:solidFill>
              </a:rPr>
              <a:t>UNIMINUTO</a:t>
            </a:r>
          </a:p>
          <a:p>
            <a:r>
              <a:rPr lang="es-ES" sz="800" dirty="0">
                <a:solidFill>
                  <a:schemeClr val="bg1"/>
                </a:solidFill>
              </a:rPr>
              <a:t>Vicerrectoría General Académica</a:t>
            </a:r>
            <a:endParaRPr lang="es-CO" sz="800" dirty="0">
              <a:solidFill>
                <a:schemeClr val="bg1"/>
              </a:solidFill>
            </a:endParaRPr>
          </a:p>
        </p:txBody>
      </p:sp>
      <p:sp>
        <p:nvSpPr>
          <p:cNvPr id="8" name="Título 1">
            <a:extLst>
              <a:ext uri="{FF2B5EF4-FFF2-40B4-BE49-F238E27FC236}">
                <a16:creationId xmlns:a16="http://schemas.microsoft.com/office/drawing/2014/main" id="{1E829A17-EE5C-356A-0F8C-59BF0F77927E}"/>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12" name="Imagen 11" descr="Texto&#10;&#10;Descripción generada automáticamente">
            <a:extLst>
              <a:ext uri="{FF2B5EF4-FFF2-40B4-BE49-F238E27FC236}">
                <a16:creationId xmlns:a16="http://schemas.microsoft.com/office/drawing/2014/main" id="{09097989-66FD-B918-0664-EEE31C460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18717"/>
            <a:ext cx="2548381" cy="376269"/>
          </a:xfrm>
          <a:prstGeom prst="rect">
            <a:avLst/>
          </a:prstGeom>
        </p:spPr>
      </p:pic>
    </p:spTree>
    <p:extLst>
      <p:ext uri="{BB962C8B-B14F-4D97-AF65-F5344CB8AC3E}">
        <p14:creationId xmlns:p14="http://schemas.microsoft.com/office/powerpoint/2010/main" val="695421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256131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4136652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1A592ECF-A1F3-440E-B924-DE51576345AA}" type="datetimeFigureOut">
              <a:rPr lang="es-CO" smtClean="0"/>
              <a:pPr/>
              <a:t>14/04/2023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678112D1-8CC6-4858-B46A-3E3C4EF2A140}" type="slidenum">
              <a:rPr lang="es-CO" smtClean="0"/>
              <a:pPr/>
              <a:t>‹#›</a:t>
            </a:fld>
            <a:endParaRPr lang="es-CO"/>
          </a:p>
        </p:txBody>
      </p:sp>
    </p:spTree>
    <p:extLst>
      <p:ext uri="{BB962C8B-B14F-4D97-AF65-F5344CB8AC3E}">
        <p14:creationId xmlns:p14="http://schemas.microsoft.com/office/powerpoint/2010/main" val="323365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a:defRPr/>
            </a:pPr>
            <a:endParaRPr lang="es-ES"/>
          </a:p>
        </p:txBody>
      </p:sp>
      <p:sp>
        <p:nvSpPr>
          <p:cNvPr id="4" name="Marcador de pie de página 3"/>
          <p:cNvSpPr>
            <a:spLocks noGrp="1"/>
          </p:cNvSpPr>
          <p:nvPr>
            <p:ph type="ftr" sz="quarter" idx="11"/>
          </p:nvPr>
        </p:nvSpPr>
        <p:spPr/>
        <p:txBody>
          <a:bodyPr/>
          <a:lstStyle/>
          <a:p>
            <a:pPr>
              <a:defRPr/>
            </a:pPr>
            <a:endParaRPr lang="es-ES"/>
          </a:p>
        </p:txBody>
      </p:sp>
      <p:sp>
        <p:nvSpPr>
          <p:cNvPr id="5" name="Marcador de número de diapositiva 4"/>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183256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endParaRPr lang="es-ES"/>
          </a:p>
        </p:txBody>
      </p:sp>
      <p:sp>
        <p:nvSpPr>
          <p:cNvPr id="3" name="Marcador de pie de página 2"/>
          <p:cNvSpPr>
            <a:spLocks noGrp="1"/>
          </p:cNvSpPr>
          <p:nvPr>
            <p:ph type="ftr" sz="quarter" idx="11"/>
          </p:nvPr>
        </p:nvSpPr>
        <p:spPr/>
        <p:txBody>
          <a:bodyPr/>
          <a:lstStyle/>
          <a:p>
            <a:pPr>
              <a:defRPr/>
            </a:pPr>
            <a:endParaRPr lang="es-ES"/>
          </a:p>
        </p:txBody>
      </p:sp>
      <p:sp>
        <p:nvSpPr>
          <p:cNvPr id="4" name="Marcador de número de diapositiva 3"/>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441369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3685886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64471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1371898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986946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920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011D257E-A899-96D7-E658-5AFB6777451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5B3F3FDE-2857-3EE5-4FE8-958C19AD705F}"/>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3E2C00A9-9237-0979-E6E5-EB26885B4FC6}"/>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539ABFC6-B0F0-1A22-DE72-A74F9DF8498B}"/>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83284991-48F6-7315-9930-76822B798AE4}"/>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Título 1">
            <a:extLst>
              <a:ext uri="{FF2B5EF4-FFF2-40B4-BE49-F238E27FC236}">
                <a16:creationId xmlns:a16="http://schemas.microsoft.com/office/drawing/2014/main" id="{6E25A440-911C-CBCD-76DF-0499EC31D13E}"/>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pic>
        <p:nvPicPr>
          <p:cNvPr id="8" name="Imagen 7" descr="Imagen en blanco y negro&#10;&#10;Descripción generada automáticamente con confianza baja">
            <a:extLst>
              <a:ext uri="{FF2B5EF4-FFF2-40B4-BE49-F238E27FC236}">
                <a16:creationId xmlns:a16="http://schemas.microsoft.com/office/drawing/2014/main" id="{6E1F16B9-EBE1-A51F-1ADA-8D4E82025B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1123" y="6123934"/>
            <a:ext cx="3188263" cy="471052"/>
          </a:xfrm>
          <a:prstGeom prst="rect">
            <a:avLst/>
          </a:prstGeom>
        </p:spPr>
      </p:pic>
      <p:sp>
        <p:nvSpPr>
          <p:cNvPr id="9" name="Título 1">
            <a:extLst>
              <a:ext uri="{FF2B5EF4-FFF2-40B4-BE49-F238E27FC236}">
                <a16:creationId xmlns:a16="http://schemas.microsoft.com/office/drawing/2014/main" id="{CB3FCEFF-1D58-DE2E-5CAF-DD3AAB7A4689}"/>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D80473B4-8538-8F84-3195-F585F8CF4FE2}"/>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588632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87470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5748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69279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53919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37738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12337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45D57B3C-FA2A-9E83-C425-F39BEDB8936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8" y="0"/>
            <a:ext cx="16473947" cy="7000462"/>
          </a:xfrm>
          <a:prstGeom prst="rect">
            <a:avLst/>
          </a:prstGeom>
        </p:spPr>
      </p:pic>
      <p:sp>
        <p:nvSpPr>
          <p:cNvPr id="3" name="Rectángulo 2">
            <a:extLst>
              <a:ext uri="{FF2B5EF4-FFF2-40B4-BE49-F238E27FC236}">
                <a16:creationId xmlns:a16="http://schemas.microsoft.com/office/drawing/2014/main" id="{90B52A8D-FBC6-9FFC-CA5E-28FA103F6928}"/>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B8F0D534-6B32-234F-5937-54B4BF70E14A}"/>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E03FD6D0-AEB1-2C6E-8186-F7024F8EB538}"/>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54F57C20-2BC4-F76C-A63A-C92F50F4B1C7}"/>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A10B15C6-8757-D110-07FD-04194D6238AE}"/>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Imagen en blanco y negro&#10;&#10;Descripción generada automáticamente con confianza baja">
            <a:extLst>
              <a:ext uri="{FF2B5EF4-FFF2-40B4-BE49-F238E27FC236}">
                <a16:creationId xmlns:a16="http://schemas.microsoft.com/office/drawing/2014/main" id="{04065E4D-9E3C-AAA0-35B6-6973FCC10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1123" y="6123934"/>
            <a:ext cx="3188263" cy="471052"/>
          </a:xfrm>
          <a:prstGeom prst="rect">
            <a:avLst/>
          </a:prstGeom>
        </p:spPr>
      </p:pic>
      <p:sp>
        <p:nvSpPr>
          <p:cNvPr id="9" name="Título 1">
            <a:extLst>
              <a:ext uri="{FF2B5EF4-FFF2-40B4-BE49-F238E27FC236}">
                <a16:creationId xmlns:a16="http://schemas.microsoft.com/office/drawing/2014/main" id="{2BC86212-31A0-680A-188D-388FFA416B42}"/>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186B9E56-2383-1D2C-D804-B2C34E379053}"/>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10243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2A7F1D0D-9911-32F8-F344-166FA366DC08}"/>
              </a:ext>
            </a:extLst>
          </p:cNvPr>
          <p:cNvSpPr>
            <a:spLocks noGrp="1"/>
          </p:cNvSpPr>
          <p:nvPr>
            <p:ph type="title"/>
          </p:nvPr>
        </p:nvSpPr>
        <p:spPr>
          <a:xfrm>
            <a:off x="838200" y="365125"/>
            <a:ext cx="10515600" cy="1325563"/>
          </a:xfrm>
          <a:prstGeom prst="rect">
            <a:avLst/>
          </a:prstGeom>
        </p:spPr>
        <p:txBody>
          <a:bodyPr/>
          <a:lstStyle/>
          <a:p>
            <a:r>
              <a:rPr lang="es-ES" dirty="0"/>
              <a:t>Z</a:t>
            </a:r>
            <a:endParaRPr lang="es-CO" dirty="0"/>
          </a:p>
        </p:txBody>
      </p:sp>
      <p:pic>
        <p:nvPicPr>
          <p:cNvPr id="3" name="Imagen 2" descr="Imagen en blanco y negro&#10;&#10;Descripción generada automáticamente con confianza baja">
            <a:extLst>
              <a:ext uri="{FF2B5EF4-FFF2-40B4-BE49-F238E27FC236}">
                <a16:creationId xmlns:a16="http://schemas.microsoft.com/office/drawing/2014/main" id="{A56BBD0C-A9FF-E0E3-B0A8-180FE85A2A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6675C9E8-1407-0CFD-1025-039D0C56BA65}"/>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796E49C6-1672-0737-F7F2-832307330668}"/>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Forma&#10;&#10;Descripción generada automáticamente con confianza media">
            <a:extLst>
              <a:ext uri="{FF2B5EF4-FFF2-40B4-BE49-F238E27FC236}">
                <a16:creationId xmlns:a16="http://schemas.microsoft.com/office/drawing/2014/main" id="{DAA971CF-A33B-D1E7-DC48-8DDFC86212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2053939"/>
            <a:ext cx="5007132" cy="1557210"/>
          </a:xfrm>
          <a:prstGeom prst="rect">
            <a:avLst/>
          </a:prstGeom>
        </p:spPr>
      </p:pic>
    </p:spTree>
    <p:extLst>
      <p:ext uri="{BB962C8B-B14F-4D97-AF65-F5344CB8AC3E}">
        <p14:creationId xmlns:p14="http://schemas.microsoft.com/office/powerpoint/2010/main" val="117604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BAEFF30E-B99F-9F7A-D3A8-ED3A8044D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95CFC0EF-89DC-DCA7-528D-62E29D7FC6DA}"/>
              </a:ext>
            </a:extLst>
          </p:cNvPr>
          <p:cNvSpPr txBox="1">
            <a:spLocks/>
          </p:cNvSpPr>
          <p:nvPr userDrawn="1"/>
        </p:nvSpPr>
        <p:spPr>
          <a:xfrm rot="16200000">
            <a:off x="-936338" y="4343581"/>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pPr algn="l"/>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169A92F5-2D86-9E4F-11F0-7D0C197A13A4}"/>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magen en blanco y negro&#10;&#10;Descripción generada automáticamente con confianza media">
            <a:extLst>
              <a:ext uri="{FF2B5EF4-FFF2-40B4-BE49-F238E27FC236}">
                <a16:creationId xmlns:a16="http://schemas.microsoft.com/office/drawing/2014/main" id="{AF8BE2C7-1443-5A96-293C-C4F5769B3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6027" y="1153763"/>
            <a:ext cx="4519946" cy="3322374"/>
          </a:xfrm>
          <a:prstGeom prst="rect">
            <a:avLst/>
          </a:prstGeom>
        </p:spPr>
      </p:pic>
      <p:pic>
        <p:nvPicPr>
          <p:cNvPr id="6" name="Imagen 5" descr="Texto&#10;&#10;Descripción generada automáticamente">
            <a:extLst>
              <a:ext uri="{FF2B5EF4-FFF2-40B4-BE49-F238E27FC236}">
                <a16:creationId xmlns:a16="http://schemas.microsoft.com/office/drawing/2014/main" id="{A4ED0180-E7D3-284B-CE8E-E1158D2AF52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1565" b="-10212"/>
          <a:stretch/>
        </p:blipFill>
        <p:spPr>
          <a:xfrm>
            <a:off x="9759151" y="6021766"/>
            <a:ext cx="2081350" cy="622382"/>
          </a:xfrm>
          <a:prstGeom prst="rect">
            <a:avLst/>
          </a:prstGeom>
        </p:spPr>
      </p:pic>
    </p:spTree>
    <p:extLst>
      <p:ext uri="{BB962C8B-B14F-4D97-AF65-F5344CB8AC3E}">
        <p14:creationId xmlns:p14="http://schemas.microsoft.com/office/powerpoint/2010/main" val="49815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0725E2BE-9625-AC9D-CDF3-BF734324D9A0}"/>
              </a:ext>
            </a:extLst>
          </p:cNvPr>
          <p:cNvSpPr>
            <a:spLocks noGrp="1"/>
          </p:cNvSpPr>
          <p:nvPr>
            <p:ph type="title"/>
          </p:nvPr>
        </p:nvSpPr>
        <p:spPr>
          <a:xfrm>
            <a:off x="838200" y="365125"/>
            <a:ext cx="10515600" cy="1325563"/>
          </a:xfrm>
          <a:prstGeom prst="rect">
            <a:avLst/>
          </a:prstGeom>
        </p:spPr>
        <p:txBody>
          <a:bodyPr/>
          <a:lstStyle/>
          <a:p>
            <a:endParaRPr lang="es-CO"/>
          </a:p>
        </p:txBody>
      </p:sp>
      <p:pic>
        <p:nvPicPr>
          <p:cNvPr id="3" name="Imagen 2" descr="Imagen en blanco y negro&#10;&#10;Descripción generada automáticamente con confianza baja">
            <a:extLst>
              <a:ext uri="{FF2B5EF4-FFF2-40B4-BE49-F238E27FC236}">
                <a16:creationId xmlns:a16="http://schemas.microsoft.com/office/drawing/2014/main" id="{B366B458-4239-3EB3-E654-FF35A2632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FBE86EE4-8CB2-C821-B6AF-DFD6B3048315}"/>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57701787-CA7E-A10D-3F46-1A5A7DE1EA18}"/>
              </a:ext>
            </a:extLst>
          </p:cNvPr>
          <p:cNvSpPr txBox="1">
            <a:spLocks/>
          </p:cNvSpPr>
          <p:nvPr userDrawn="1"/>
        </p:nvSpPr>
        <p:spPr>
          <a:xfrm rot="16200000">
            <a:off x="10192087" y="4400883"/>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Dibujo en blanco y negro&#10;&#10;Descripción generada automáticamente con confianza baja">
            <a:extLst>
              <a:ext uri="{FF2B5EF4-FFF2-40B4-BE49-F238E27FC236}">
                <a16:creationId xmlns:a16="http://schemas.microsoft.com/office/drawing/2014/main" id="{9DB41B48-2196-C64C-B364-780AB188BA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6027" y="1153764"/>
            <a:ext cx="4519946" cy="3322373"/>
          </a:xfrm>
          <a:prstGeom prst="rect">
            <a:avLst/>
          </a:prstGeom>
        </p:spPr>
      </p:pic>
      <p:pic>
        <p:nvPicPr>
          <p:cNvPr id="7" name="Imagen 6" descr="Interfaz de usuario gráfica, Texto&#10;&#10;Descripción generada automáticamente">
            <a:extLst>
              <a:ext uri="{FF2B5EF4-FFF2-40B4-BE49-F238E27FC236}">
                <a16:creationId xmlns:a16="http://schemas.microsoft.com/office/drawing/2014/main" id="{97B38468-EA19-8A9E-4E63-6E030E3E1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8085" y="6258934"/>
            <a:ext cx="2101302" cy="333107"/>
          </a:xfrm>
          <a:prstGeom prst="rect">
            <a:avLst/>
          </a:prstGeom>
        </p:spPr>
      </p:pic>
    </p:spTree>
    <p:extLst>
      <p:ext uri="{BB962C8B-B14F-4D97-AF65-F5344CB8AC3E}">
        <p14:creationId xmlns:p14="http://schemas.microsoft.com/office/powerpoint/2010/main" val="296440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B8EBC484-D24D-7CBE-8A2A-FDE47B249D3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8" y="0"/>
            <a:ext cx="16473947" cy="7000462"/>
          </a:xfrm>
          <a:prstGeom prst="rect">
            <a:avLst/>
          </a:prstGeom>
        </p:spPr>
      </p:pic>
      <p:sp>
        <p:nvSpPr>
          <p:cNvPr id="3" name="Rectángulo 2">
            <a:extLst>
              <a:ext uri="{FF2B5EF4-FFF2-40B4-BE49-F238E27FC236}">
                <a16:creationId xmlns:a16="http://schemas.microsoft.com/office/drawing/2014/main" id="{0B79C254-BCB7-000A-3AD5-496AF94C6FAC}"/>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F4C82B2D-C39E-12D3-1A1D-63517DBE6E70}"/>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1364CDD2-2DD3-E0FD-AEC8-AF1B1770D7F4}"/>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35234B5C-4306-FF4C-5167-FBFE32D9DEBC}"/>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558CBA54-2386-3740-F1FC-A7951CE4D0B2}"/>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Interfaz de usuario gráfica, Texto&#10;&#10;Descripción generada automáticamente">
            <a:extLst>
              <a:ext uri="{FF2B5EF4-FFF2-40B4-BE49-F238E27FC236}">
                <a16:creationId xmlns:a16="http://schemas.microsoft.com/office/drawing/2014/main" id="{3D9E4FDD-58FF-47D0-02E5-9D547AF0B0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901" y="6123933"/>
            <a:ext cx="2971485" cy="471052"/>
          </a:xfrm>
          <a:prstGeom prst="rect">
            <a:avLst/>
          </a:prstGeom>
        </p:spPr>
      </p:pic>
      <p:sp>
        <p:nvSpPr>
          <p:cNvPr id="9" name="Título 1">
            <a:extLst>
              <a:ext uri="{FF2B5EF4-FFF2-40B4-BE49-F238E27FC236}">
                <a16:creationId xmlns:a16="http://schemas.microsoft.com/office/drawing/2014/main" id="{074B6349-9845-1E34-405B-C4191F7A1BED}"/>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6EFB5804-6A14-603C-67A4-551F4FE9441B}"/>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384784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4C7BDC1D-93FD-A8E7-50A4-6562ABF223E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F74CCEE7-1BF2-6CA9-7117-3CD645BC3951}"/>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51662ED5-13B0-5156-7AB9-B4A3248F9B11}"/>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1AD93E94-6AF2-3328-7009-60AD9A26002B}"/>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7597F69B-3EEE-0746-45BB-AE7F3FC3E1AE}"/>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pic>
        <p:nvPicPr>
          <p:cNvPr id="7" name="Imagen 6" descr="Interfaz de usuario gráfica, Texto&#10;&#10;Descripción generada automáticamente">
            <a:extLst>
              <a:ext uri="{FF2B5EF4-FFF2-40B4-BE49-F238E27FC236}">
                <a16:creationId xmlns:a16="http://schemas.microsoft.com/office/drawing/2014/main" id="{9ADFC5FB-4F89-5CE8-23CF-21C095D515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901" y="6123933"/>
            <a:ext cx="2971485" cy="471052"/>
          </a:xfrm>
          <a:prstGeom prst="rect">
            <a:avLst/>
          </a:prstGeom>
        </p:spPr>
      </p:pic>
      <p:sp>
        <p:nvSpPr>
          <p:cNvPr id="8" name="Título 1">
            <a:extLst>
              <a:ext uri="{FF2B5EF4-FFF2-40B4-BE49-F238E27FC236}">
                <a16:creationId xmlns:a16="http://schemas.microsoft.com/office/drawing/2014/main" id="{C87DEEF6-1B49-FDE5-8F89-AE8EFBDC490A}"/>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9" name="Título 1">
            <a:extLst>
              <a:ext uri="{FF2B5EF4-FFF2-40B4-BE49-F238E27FC236}">
                <a16:creationId xmlns:a16="http://schemas.microsoft.com/office/drawing/2014/main" id="{2A753C09-36B6-B5F3-DC74-D3411FB57B4E}"/>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3BCF8271-FAE9-0B2C-FD70-823C04A73D6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46788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103385"/>
      </p:ext>
    </p:extLst>
  </p:cSld>
  <p:clrMap bg1="lt1" tx1="dk1" bg2="lt2" tx2="dk2" accent1="accent1" accent2="accent2" accent3="accent3" accent4="accent4" accent5="accent5" accent6="accent6" hlink="hlink" folHlink="folHlink"/>
  <p:sldLayoutIdLst>
    <p:sldLayoutId id="2147483660" r:id="rId1"/>
    <p:sldLayoutId id="2147483675" r:id="rId2"/>
    <p:sldLayoutId id="2147483661" r:id="rId3"/>
    <p:sldLayoutId id="2147483662" r:id="rId4"/>
    <p:sldLayoutId id="2147483663" r:id="rId5"/>
    <p:sldLayoutId id="2147483664" r:id="rId6"/>
    <p:sldLayoutId id="2147483668" r:id="rId7"/>
    <p:sldLayoutId id="2147483669" r:id="rId8"/>
    <p:sldLayoutId id="2147483670" r:id="rId9"/>
    <p:sldLayoutId id="2147483671" r:id="rId10"/>
    <p:sldLayoutId id="2147483672" r:id="rId11"/>
    <p:sldLayoutId id="2147483673" r:id="rId12"/>
    <p:sldLayoutId id="2147483674" r:id="rId13"/>
    <p:sldLayoutId id="2147483665" r:id="rId14"/>
    <p:sldLayoutId id="2147483666" r:id="rId15"/>
    <p:sldLayoutId id="2147483649" r:id="rId16"/>
    <p:sldLayoutId id="21474836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ES"/>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10227744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2" r:id="rId12"/>
    <p:sldLayoutId id="2147483863" r:id="rId13"/>
    <p:sldLayoutId id="2147483867" r:id="rId14"/>
    <p:sldLayoutId id="2147483870" r:id="rId15"/>
    <p:sldLayoutId id="2147483866" r:id="rId16"/>
    <p:sldLayoutId id="2147483868" r:id="rId17"/>
    <p:sldLayoutId id="2147483869"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www.gda.itesm.mx/cic/" TargetMode="External"/><Relationship Id="rId2" Type="http://schemas.openxmlformats.org/officeDocument/2006/relationships/hyperlink" Target="http://www.incae.edu/" TargetMode="External"/><Relationship Id="rId1" Type="http://schemas.openxmlformats.org/officeDocument/2006/relationships/slideLayout" Target="../slideLayouts/slideLayout24.xml"/><Relationship Id="rId4" Type="http://schemas.openxmlformats.org/officeDocument/2006/relationships/hyperlink" Target="http://espacio.gda.itesm.mx/ALAC/index.php?ver=otros.php&amp;sec=Otros%20Sitio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www.wacra.org/" TargetMode="External"/><Relationship Id="rId2" Type="http://schemas.openxmlformats.org/officeDocument/2006/relationships/hyperlink" Target="http://nacra.net/nacra/" TargetMode="External"/><Relationship Id="rId1" Type="http://schemas.openxmlformats.org/officeDocument/2006/relationships/slideLayout" Target="../slideLayouts/slideLayout24.xml"/><Relationship Id="rId4" Type="http://schemas.openxmlformats.org/officeDocument/2006/relationships/hyperlink" Target="http://www.hbs.e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gda.itesm.mx/cic/" TargetMode="External"/><Relationship Id="rId2" Type="http://schemas.openxmlformats.org/officeDocument/2006/relationships/hyperlink" Target="http://www.incae.edu/" TargetMode="External"/><Relationship Id="rId1" Type="http://schemas.openxmlformats.org/officeDocument/2006/relationships/slideLayout" Target="../slideLayouts/slideLayout24.xml"/><Relationship Id="rId4" Type="http://schemas.openxmlformats.org/officeDocument/2006/relationships/hyperlink" Target="http://espacio.gda.itesm.mx/ALAC/index.php?ver=otros.php&amp;sec=Otros%20Sitio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hyperlink" Target="https://www.pexels.com/es-es/foto/fotografia-en-primer-plano-de-una-mujer-sentada-junto-a-la-mesa-mientras-usa-macbook-3178818/" TargetMode="External"/><Relationship Id="rId13" Type="http://schemas.openxmlformats.org/officeDocument/2006/relationships/hyperlink" Target="https://www.pexels.com/es-es/foto/ciudad-hombre-creativo-cuaderno-4559763/" TargetMode="External"/><Relationship Id="rId18" Type="http://schemas.openxmlformats.org/officeDocument/2006/relationships/hyperlink" Target="https://www.pexels.com/es-es/foto/persona-que-usa-macbook-air-1181511/" TargetMode="External"/><Relationship Id="rId26" Type="http://schemas.openxmlformats.org/officeDocument/2006/relationships/hyperlink" Target="https://www.pexels.com/es-es/foto/persona-mujer-escritorio-oficina-7845468/" TargetMode="External"/><Relationship Id="rId3" Type="http://schemas.openxmlformats.org/officeDocument/2006/relationships/hyperlink" Target="https://www.pexels.com/es-es/foto/persona-sosteniendo-una-taza-pintada-blanca-ceramci-be-happy-851213/" TargetMode="External"/><Relationship Id="rId21" Type="http://schemas.openxmlformats.org/officeDocument/2006/relationships/hyperlink" Target="https://www.pexels.com/es-es/foto/hombre-en-camisa-de-vestir-blanca-sentado-en-una-silla-rodante-negra-mientras-mira-hacia-el-equipo-negro-y-sonriendo-840996/" TargetMode="External"/><Relationship Id="rId7" Type="http://schemas.openxmlformats.org/officeDocument/2006/relationships/hyperlink" Target="https://www.pexels.com/es-es/foto/mujer-en-el-trabajo-322335/" TargetMode="External"/><Relationship Id="rId12" Type="http://schemas.openxmlformats.org/officeDocument/2006/relationships/hyperlink" Target="https://www.pexels.com/es-es/foto/mujer-cafe-taza-ordenador-portatil-4050350/" TargetMode="External"/><Relationship Id="rId17" Type="http://schemas.openxmlformats.org/officeDocument/2006/relationships/hyperlink" Target="https://www.pexels.com/es-es/foto/billetes-boligrafo-cafe-copia-34587/" TargetMode="External"/><Relationship Id="rId25" Type="http://schemas.openxmlformats.org/officeDocument/2006/relationships/hyperlink" Target="https://www.pexels.com/es-es/foto/comida-persona-manos-mujer-4058226/" TargetMode="External"/><Relationship Id="rId2" Type="http://schemas.openxmlformats.org/officeDocument/2006/relationships/hyperlink" Target="https://www.pexels.com/es-es/foto/persona-escribiendo-en-un-cuaderno-al-lado-de-macbook-1766604/" TargetMode="External"/><Relationship Id="rId16" Type="http://schemas.openxmlformats.org/officeDocument/2006/relationships/hyperlink" Target="https://www.pexels.com/es-es/foto/ciudad-hombre-cafe-ordenador-portatil-4559602/" TargetMode="External"/><Relationship Id="rId20" Type="http://schemas.openxmlformats.org/officeDocument/2006/relationships/hyperlink" Target="https://www.pexels.com/es-es/foto/fotografia-de-persona-que-usa-macbook-1251834/" TargetMode="External"/><Relationship Id="rId29" Type="http://schemas.openxmlformats.org/officeDocument/2006/relationships/hyperlink" Target="https://www.pexels.com/es-es/foto/ordenador-portatil-oficina-conexion-mesa-6457511/" TargetMode="External"/><Relationship Id="rId1" Type="http://schemas.openxmlformats.org/officeDocument/2006/relationships/slideLayout" Target="../slideLayouts/slideLayout24.xml"/><Relationship Id="rId6" Type="http://schemas.openxmlformats.org/officeDocument/2006/relationships/hyperlink" Target="https://www.pexels.com/es-es/foto/reescribir-y-editar-texto-en-una-maquina-de-escribir-3631711/" TargetMode="External"/><Relationship Id="rId11" Type="http://schemas.openxmlformats.org/officeDocument/2006/relationships/hyperlink" Target="https://www.pexels.com/es-es/foto/escritor-masculino-adulto-fruncido-trabajando-en-maquina-de-escribir-en-casa-3772623/" TargetMode="External"/><Relationship Id="rId24" Type="http://schemas.openxmlformats.org/officeDocument/2006/relationships/hyperlink" Target="https://www.pexels.com/es-es/foto/centrado-joven-afroamericana-trabajando-en-linea-en-netbook-en-casa-5331198/" TargetMode="External"/><Relationship Id="rId5" Type="http://schemas.openxmlformats.org/officeDocument/2006/relationships/hyperlink" Target="https://www.pexels.com/es-es/foto/escritor-trabajando-en-maquina-de-escribir-en-office-3808904/" TargetMode="External"/><Relationship Id="rId15" Type="http://schemas.openxmlformats.org/officeDocument/2006/relationships/hyperlink" Target="https://www.pexels.com/es-es/foto/ciudad-hombre-creativo-cuaderno-4559765/" TargetMode="External"/><Relationship Id="rId23" Type="http://schemas.openxmlformats.org/officeDocument/2006/relationships/hyperlink" Target="https://www.pexels.com/es-es/foto/persona-manos-escritorio-ordenador-portatil-4065617/" TargetMode="External"/><Relationship Id="rId28" Type="http://schemas.openxmlformats.org/officeDocument/2006/relationships/hyperlink" Target="https://www.pexels.com/es-es/foto/hombre-ejecutivo-con-clase-leyendo-documentos-en-el-sofa-3760514/" TargetMode="External"/><Relationship Id="rId10" Type="http://schemas.openxmlformats.org/officeDocument/2006/relationships/hyperlink" Target="https://www.pexels.com/es-es/foto/mujer-creativo-taza-ordenador-portatil-4050304/" TargetMode="External"/><Relationship Id="rId19" Type="http://schemas.openxmlformats.org/officeDocument/2006/relationships/hyperlink" Target="https://www.pexels.com/es-es/foto/persona-sentada-en-un-sofa-gris-mientras-usa-macbook-267569/" TargetMode="External"/><Relationship Id="rId4" Type="http://schemas.openxmlformats.org/officeDocument/2006/relationships/hyperlink" Target="https://www.pexels.com/es-es/foto/maquina-de-escribir-negra-y-roja-1995842/" TargetMode="External"/><Relationship Id="rId9" Type="http://schemas.openxmlformats.org/officeDocument/2006/relationships/hyperlink" Target="https://www.pexels.com/es-es/foto/foto-de-hombre-sosteniendo-papel-1660613/" TargetMode="External"/><Relationship Id="rId14" Type="http://schemas.openxmlformats.org/officeDocument/2006/relationships/hyperlink" Target="https://www.pexels.com/es-es/foto/hombre-escritorio-cuaderno-oficina-7063767/" TargetMode="External"/><Relationship Id="rId22" Type="http://schemas.openxmlformats.org/officeDocument/2006/relationships/hyperlink" Target="https://www.pexels.com/es-es/foto/mujer-escritorio-ordenador-portatil-oficina-4065624/" TargetMode="External"/><Relationship Id="rId27" Type="http://schemas.openxmlformats.org/officeDocument/2006/relationships/hyperlink" Target="https://www.pexels.com/es-es/foto/persona-en-camisa-de-manga-larga-marron-con-papel-blanco-6457521/" TargetMode="External"/><Relationship Id="rId30" Type="http://schemas.openxmlformats.org/officeDocument/2006/relationships/hyperlink" Target="https://www.pexels.com/es-es/foto/moda-mujer-camisa-negocio-15858722/" TargetMode="External"/></Relationships>
</file>

<file path=ppt/slides/_rels/slide16.xml.rels><?xml version="1.0" encoding="UTF-8" standalone="yes"?>
<Relationships xmlns="http://schemas.openxmlformats.org/package/2006/relationships"><Relationship Id="rId13" Type="http://schemas.openxmlformats.org/officeDocument/2006/relationships/hyperlink" Target="https://www.pexels.com/es-es/foto/dos-mujeres-frente-a-la-pizarra-de-borrado-en-seco-1181533/" TargetMode="External"/><Relationship Id="rId18" Type="http://schemas.openxmlformats.org/officeDocument/2006/relationships/hyperlink" Target="https://www.pexels.com/es-es/foto/foto-de-vista-superior-de-un-grupo-de-personas-que-usan-macbook-mientras-discuten-3182773/" TargetMode="External"/><Relationship Id="rId26" Type="http://schemas.openxmlformats.org/officeDocument/2006/relationships/hyperlink" Target="https://www.pexels.com/es-es/video/escaleras-cuaderno-amigos-sentado-8198659/" TargetMode="External"/><Relationship Id="rId3" Type="http://schemas.openxmlformats.org/officeDocument/2006/relationships/hyperlink" Target="https://www.pexels.com/es-es/foto/colegio-aprendizaje-educacion-estudiar-7092352/" TargetMode="External"/><Relationship Id="rId21" Type="http://schemas.openxmlformats.org/officeDocument/2006/relationships/hyperlink" Target="https://www.pexels.com/es-es/foto/hombre-en-chaqueta-beige-con-tableta-3184328/" TargetMode="External"/><Relationship Id="rId7" Type="http://schemas.openxmlformats.org/officeDocument/2006/relationships/hyperlink" Target="https://www.pexels.com/es-es/foto/hombre-vestido-con-chaqueta-de-traje-marron-3184339/" TargetMode="External"/><Relationship Id="rId12" Type="http://schemas.openxmlformats.org/officeDocument/2006/relationships/hyperlink" Target="https://www.pexels.com/es-es/foto/mujer-escribiendo-en-papel-3810788/" TargetMode="External"/><Relationship Id="rId17" Type="http://schemas.openxmlformats.org/officeDocument/2006/relationships/hyperlink" Target="https://www.pexels.com/es-es/foto/mujeres-de-pie-junto-al-panel-de-corcho-3184296/" TargetMode="External"/><Relationship Id="rId25" Type="http://schemas.openxmlformats.org/officeDocument/2006/relationships/hyperlink" Target="https://www.pexels.com/es-es/foto/gente-hombres-mujer-sillas-8197556/" TargetMode="External"/><Relationship Id="rId33" Type="http://schemas.openxmlformats.org/officeDocument/2006/relationships/hyperlink" Target="https://www.pexels.com/es-es/video/hombre-gente-oficina-trabajando-6774638/" TargetMode="External"/><Relationship Id="rId2" Type="http://schemas.openxmlformats.org/officeDocument/2006/relationships/hyperlink" Target="https://www.pexels.com/es-es/foto/nino-en-sueter-gris-con-anteojos-con-marco-negro-4861395/" TargetMode="External"/><Relationship Id="rId16" Type="http://schemas.openxmlformats.org/officeDocument/2006/relationships/hyperlink" Target="https://www.pexels.com/es-es/foto/colegas-reunidas-dentro-de-la-sala-de-conferencias-1181622/" TargetMode="External"/><Relationship Id="rId20" Type="http://schemas.openxmlformats.org/officeDocument/2006/relationships/hyperlink" Target="https://www.pexels.com/es-es/foto/gente-mujer-hombres-sentado-8344902/" TargetMode="External"/><Relationship Id="rId29" Type="http://schemas.openxmlformats.org/officeDocument/2006/relationships/hyperlink" Target="https://www.pexels.com/es-es/video/gente-ordenador-portatil-oficina-trabajando-6775053/" TargetMode="External"/><Relationship Id="rId1" Type="http://schemas.openxmlformats.org/officeDocument/2006/relationships/slideLayout" Target="../slideLayouts/slideLayout24.xml"/><Relationship Id="rId6" Type="http://schemas.openxmlformats.org/officeDocument/2006/relationships/hyperlink" Target="https://www.pexels.com/es-es/foto/foto-de-mujeres-en-el-encuentro-3810792/" TargetMode="External"/><Relationship Id="rId11" Type="http://schemas.openxmlformats.org/officeDocument/2006/relationships/hyperlink" Target="https://www.pexels.com/es-es/foto/mujeres-y-hombres-de-pie-junto-a-la-mesa-3205568/" TargetMode="External"/><Relationship Id="rId24" Type="http://schemas.openxmlformats.org/officeDocument/2006/relationships/hyperlink" Target="https://www.pexels.com/es-es/foto/gente-estudiantes-educacion-universidad-8199166/" TargetMode="External"/><Relationship Id="rId32" Type="http://schemas.openxmlformats.org/officeDocument/2006/relationships/hyperlink" Target="https://www.pexels.com/es-es/video/gente-ordenador-portatil-oficina-trabajando-6773870/" TargetMode="External"/><Relationship Id="rId5" Type="http://schemas.openxmlformats.org/officeDocument/2006/relationships/hyperlink" Target="https://www.pexels.com/es-es/foto/la-gente-discute-sobre-graficos-y-tasas-3184292/" TargetMode="External"/><Relationship Id="rId15" Type="http://schemas.openxmlformats.org/officeDocument/2006/relationships/hyperlink" Target="https://www.pexels.com/es-es/foto/grupo-de-personas-sentadas-dentro-de-la-habitacion-2422294/" TargetMode="External"/><Relationship Id="rId23" Type="http://schemas.openxmlformats.org/officeDocument/2006/relationships/hyperlink" Target="https://www.pexels.com/es-es/foto/gente-estudiantes-educacion-universidad-8199134/" TargetMode="External"/><Relationship Id="rId28" Type="http://schemas.openxmlformats.org/officeDocument/2006/relationships/hyperlink" Target="https://www.pexels.com/es-es/video/gente-creativo-oficina-trabajando-4629797/" TargetMode="External"/><Relationship Id="rId10" Type="http://schemas.openxmlformats.org/officeDocument/2006/relationships/hyperlink" Target="https://www.pexels.com/es-es/foto/foto-de-mujeres-conversando-3194524/" TargetMode="External"/><Relationship Id="rId19" Type="http://schemas.openxmlformats.org/officeDocument/2006/relationships/hyperlink" Target="https://www.pexels.com/es-es/foto/grupo-de-personas-en-la-sala-de-conferencias-1181304/" TargetMode="External"/><Relationship Id="rId31" Type="http://schemas.openxmlformats.org/officeDocument/2006/relationships/hyperlink" Target="https://www.pexels.com/es-es/video/hombre-gente-mujer-escritorio-7687999/" TargetMode="External"/><Relationship Id="rId4" Type="http://schemas.openxmlformats.org/officeDocument/2006/relationships/hyperlink" Target="https://www.pexels.com/es-es/foto/hombre-mujer-pasos-sentado-7973040/" TargetMode="External"/><Relationship Id="rId9" Type="http://schemas.openxmlformats.org/officeDocument/2006/relationships/hyperlink" Target="https://www.pexels.com/es-es/foto/foto-de-mujeres-en-el-encuentro-3811082/" TargetMode="External"/><Relationship Id="rId14" Type="http://schemas.openxmlformats.org/officeDocument/2006/relationships/hyperlink" Target="https://www.pexels.com/es-es/foto/grupo-de-personas-en-una-sala-de-conferencias-1181406/" TargetMode="External"/><Relationship Id="rId22" Type="http://schemas.openxmlformats.org/officeDocument/2006/relationships/hyperlink" Target="https://www.pexels.com/es-es/foto/colegio-educacion-estudiar-aula-7092613/" TargetMode="External"/><Relationship Id="rId27" Type="http://schemas.openxmlformats.org/officeDocument/2006/relationships/hyperlink" Target="https://www.pexels.com/es-es/video/gente-oficina-trabajando-hombres-6774056/" TargetMode="External"/><Relationship Id="rId30" Type="http://schemas.openxmlformats.org/officeDocument/2006/relationships/hyperlink" Target="https://www.pexels.com/es-es/video/empresario-gente-mujer-oficina-5519942/" TargetMode="External"/><Relationship Id="rId8" Type="http://schemas.openxmlformats.org/officeDocument/2006/relationships/hyperlink" Target="https://www.pexels.com/es-es/foto/marketing-gente-oficina-trabajando-768833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cic.gda.itesm.mx/CIC/s/page.php?page=Metodo_del_caso_(Capacitacion)"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www.kiruba.com/2017/10/learning-case-method-teaching-from-harvard-iima.html" TargetMode="External"/><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http://www.wacra.org/" TargetMode="External"/><Relationship Id="rId2" Type="http://schemas.openxmlformats.org/officeDocument/2006/relationships/hyperlink" Target="http://nacra.net/nacra/" TargetMode="External"/><Relationship Id="rId1" Type="http://schemas.openxmlformats.org/officeDocument/2006/relationships/slideLayout" Target="../slideLayouts/slideLayout24.xml"/><Relationship Id="rId4" Type="http://schemas.openxmlformats.org/officeDocument/2006/relationships/hyperlink" Target="http://www.hbs.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E1CD65C-2083-64B1-69AC-299E350AFD63}"/>
              </a:ext>
            </a:extLst>
          </p:cNvPr>
          <p:cNvSpPr txBox="1">
            <a:spLocks/>
          </p:cNvSpPr>
          <p:nvPr/>
        </p:nvSpPr>
        <p:spPr>
          <a:xfrm>
            <a:off x="2008272" y="427906"/>
            <a:ext cx="8174888" cy="6007631"/>
          </a:xfrm>
          <a:prstGeom prst="rect">
            <a:avLst/>
          </a:prstGeom>
        </p:spPr>
        <p:txBody>
          <a:bodyPr anchor="ctr">
            <a:norm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fontAlgn="auto">
              <a:spcAft>
                <a:spcPts val="0"/>
              </a:spcAft>
              <a:defRPr/>
            </a:pPr>
            <a:r>
              <a:rPr lang="es-CO" sz="4400" b="1" dirty="0">
                <a:latin typeface="Berlin Sans FB Demi" pitchFamily="34" charset="0"/>
                <a:ea typeface="+mj-ea"/>
                <a:cs typeface="+mj-cs"/>
              </a:rPr>
              <a:t>LA METODOLOGÍA DEL CASO</a:t>
            </a:r>
          </a:p>
          <a:p>
            <a:pPr algn="ctr" fontAlgn="auto">
              <a:spcAft>
                <a:spcPts val="0"/>
              </a:spcAft>
              <a:defRPr/>
            </a:pPr>
            <a:endParaRPr lang="es-CO" sz="2600" b="1" dirty="0">
              <a:latin typeface="Berlin Sans FB Demi" pitchFamily="34" charset="0"/>
              <a:ea typeface="+mj-ea"/>
              <a:cs typeface="+mj-cs"/>
            </a:endParaRPr>
          </a:p>
          <a:p>
            <a:pPr algn="ctr" fontAlgn="auto">
              <a:spcAft>
                <a:spcPts val="0"/>
              </a:spcAft>
              <a:defRPr/>
            </a:pPr>
            <a:r>
              <a:rPr lang="es-CO" sz="3600" b="1" dirty="0">
                <a:latin typeface="Berlin Sans FB Demi" pitchFamily="34" charset="0"/>
              </a:rPr>
              <a:t>ENSEÑANZA Y ESCRITURA DE CASOS DE ENSEÑANZA</a:t>
            </a:r>
          </a:p>
          <a:p>
            <a:pPr algn="ctr" fontAlgn="auto">
              <a:spcAft>
                <a:spcPts val="0"/>
              </a:spcAft>
              <a:defRPr/>
            </a:pPr>
            <a:endParaRPr lang="es-CO" sz="4400" b="1" dirty="0">
              <a:latin typeface="Berlin Sans FB Demi" pitchFamily="34" charset="0"/>
              <a:ea typeface="+mj-ea"/>
              <a:cs typeface="+mj-cs"/>
            </a:endParaRPr>
          </a:p>
          <a:p>
            <a:pPr algn="ctr" fontAlgn="auto">
              <a:spcAft>
                <a:spcPts val="0"/>
              </a:spcAft>
              <a:defRPr/>
            </a:pPr>
            <a:r>
              <a:rPr lang="es-CO" sz="2000" b="1" dirty="0">
                <a:latin typeface="Berlin Sans FB Demi" pitchFamily="34" charset="0"/>
                <a:ea typeface="+mj-ea"/>
                <a:cs typeface="+mj-cs"/>
              </a:rPr>
              <a:t>Mauricio Escobar</a:t>
            </a:r>
          </a:p>
        </p:txBody>
      </p:sp>
    </p:spTree>
    <p:extLst>
      <p:ext uri="{BB962C8B-B14F-4D97-AF65-F5344CB8AC3E}">
        <p14:creationId xmlns:p14="http://schemas.microsoft.com/office/powerpoint/2010/main" val="369361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200" y="1484784"/>
            <a:ext cx="8229600" cy="4641379"/>
          </a:xfrm>
          <a:prstGeom prst="rect">
            <a:avLst/>
          </a:prstGeom>
        </p:spPr>
        <p:txBody>
          <a:bodyPr lIns="91440" tIns="45720" rIns="91440" bIns="45720" anchor="t">
            <a:normAutofit/>
          </a:bodyPr>
          <a:lstStyle/>
          <a:p>
            <a:pPr fontAlgn="auto">
              <a:spcBef>
                <a:spcPts val="700"/>
              </a:spcBef>
              <a:spcAft>
                <a:spcPts val="0"/>
              </a:spcAft>
              <a:buClr>
                <a:schemeClr val="accent2"/>
              </a:buClr>
              <a:buSzPct val="60000"/>
              <a:defRPr/>
            </a:pPr>
            <a:r>
              <a:rPr lang="es-ES" sz="1700" dirty="0">
                <a:latin typeface="+mn-lt"/>
              </a:rPr>
              <a:t>INCAE BUSINESS SCHOOL. ESCUELA DE NEGOCIOS INTERNACIONALES DE AMÉRICA LATINA. Consultado 03 de Mayo de 2011. Disponible en el sitio web &lt; </a:t>
            </a:r>
            <a:r>
              <a:rPr lang="es-ES" sz="1700" dirty="0">
                <a:latin typeface="+mn-lt"/>
                <a:hlinkClick r:id="rId2"/>
              </a:rPr>
              <a:t>http://www.incae.edu/</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ES"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MARTÍN, Pérez Marisa (2002). El modelo educativo del Tecnológico de Monterrey. Instituto Tecnológico y de Estudios Superiores de Monterrey. Monterrey, México. CENTRO INTERNACIONAL DE CASOS. Casos CIC. </a:t>
            </a:r>
            <a:r>
              <a:rPr lang="es-ES" sz="1700" i="1" dirty="0">
                <a:latin typeface="+mn-lt"/>
              </a:rPr>
              <a:t>Catálogo de Casos. </a:t>
            </a:r>
            <a:r>
              <a:rPr lang="es-ES" sz="1700" dirty="0">
                <a:latin typeface="+mn-lt"/>
              </a:rPr>
              <a:t>Consultado 01 de Mayo de 2011. Disponible en el sitio web &lt; </a:t>
            </a:r>
            <a:r>
              <a:rPr lang="es-ES" sz="1700" u="sng" dirty="0">
                <a:latin typeface="+mn-lt"/>
                <a:hlinkClick r:id="rId3"/>
              </a:rPr>
              <a:t>http://www.gda.itesm.mx/cic/</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ASOCIACIÓN LATINOAMERICANA DE CASOS. El Método de Caso. </a:t>
            </a:r>
            <a:r>
              <a:rPr lang="es-ES" sz="1700" i="1" dirty="0">
                <a:latin typeface="+mn-lt"/>
              </a:rPr>
              <a:t>Otros sitios de casos.</a:t>
            </a:r>
            <a:r>
              <a:rPr lang="es-ES" sz="1700" dirty="0">
                <a:latin typeface="+mn-lt"/>
              </a:rPr>
              <a:t> Consultado 17 de Mayo de 2011. Disponible en el sitio web </a:t>
            </a:r>
            <a:r>
              <a:rPr lang="es-ES" sz="1700" u="sng" dirty="0">
                <a:latin typeface="+mn-lt"/>
                <a:hlinkClick r:id="rId4"/>
              </a:rPr>
              <a:t>http://espacio.gda.itesm.mx/ALAC/index.php?ver=otros.php&amp;sec=Otros Sitios</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REDEAMERICA. RED </a:t>
            </a:r>
            <a:r>
              <a:rPr lang="es-ES" dirty="0">
                <a:latin typeface="Calibri"/>
                <a:cs typeface="Calibri"/>
              </a:rPr>
              <a:t>INTERAMERICANA</a:t>
            </a:r>
            <a:r>
              <a:rPr lang="es-ES" sz="1700" dirty="0">
                <a:latin typeface="+mn-lt"/>
              </a:rPr>
              <a:t> DE FUNDACIONES Y ACCIONES EMPRESARIALES PARA EL DESARROLLO DE BASE. Consultado 15 de Mayo de 2011. Disponible en el sitio web</a:t>
            </a:r>
            <a:endParaRPr lang="es-CO" sz="1700" dirty="0">
              <a:latin typeface="+mn-lt"/>
              <a:cs typeface="Calibri" panose="020F0502020204030204"/>
            </a:endParaRPr>
          </a:p>
          <a:p>
            <a:pPr marL="320040" indent="-320040" fontAlgn="auto">
              <a:spcBef>
                <a:spcPts val="700"/>
              </a:spcBef>
              <a:spcAft>
                <a:spcPts val="0"/>
              </a:spcAft>
              <a:buClr>
                <a:schemeClr val="accent2"/>
              </a:buClr>
              <a:buSzPct val="60000"/>
              <a:buFont typeface="Courier New" pitchFamily="49" charset="0"/>
              <a:buChar char="o"/>
              <a:defRPr/>
            </a:pPr>
            <a:endParaRPr lang="es-CO" sz="29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350787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92313" y="1484314"/>
            <a:ext cx="8229600" cy="4389437"/>
          </a:xfrm>
        </p:spPr>
        <p:txBody>
          <a:bodyPr vert="horz" lIns="91440" tIns="45720" rIns="91440" bIns="45720" rtlCol="0" anchor="t">
            <a:normAutofit fontScale="85000" lnSpcReduction="20000"/>
          </a:bodyPr>
          <a:lstStyle/>
          <a:p>
            <a:pPr marL="0" indent="0">
              <a:buClr>
                <a:schemeClr val="accent3"/>
              </a:buClr>
              <a:buNone/>
              <a:defRPr/>
            </a:pPr>
            <a:r>
              <a:rPr lang="es-ES" dirty="0">
                <a:latin typeface="Calibri"/>
                <a:cs typeface="Calibri"/>
              </a:rPr>
              <a:t>DE MIGUEL, M. (COORD.). (2006). </a:t>
            </a:r>
            <a:r>
              <a:rPr lang="es-ES" i="1" dirty="0">
                <a:latin typeface="Calibri"/>
                <a:cs typeface="Calibri"/>
              </a:rPr>
              <a:t>Metodologías de enseñanza y aprendizaje para el desarrollo de competencias. </a:t>
            </a:r>
            <a:r>
              <a:rPr lang="es-ES" dirty="0">
                <a:latin typeface="Calibri"/>
                <a:cs typeface="Calibri"/>
              </a:rPr>
              <a:t>Madrid: Alianza.)</a:t>
            </a:r>
            <a:endParaRPr lang="es-CO">
              <a:latin typeface="Calibri"/>
              <a:cs typeface="Calibri"/>
            </a:endParaRPr>
          </a:p>
          <a:p>
            <a:pPr marL="0" indent="0">
              <a:buClr>
                <a:schemeClr val="accent3"/>
              </a:buClr>
              <a:buNone/>
              <a:defRPr/>
            </a:pPr>
            <a:endParaRPr lang="es-CO" dirty="0">
              <a:latin typeface="Calibri"/>
              <a:cs typeface="Calibri"/>
            </a:endParaRPr>
          </a:p>
          <a:p>
            <a:pPr marL="0" indent="0">
              <a:buClr>
                <a:schemeClr val="accent3"/>
              </a:buClr>
              <a:buNone/>
              <a:defRPr/>
            </a:pPr>
            <a:r>
              <a:rPr lang="en-US" dirty="0">
                <a:latin typeface="Calibri"/>
                <a:cs typeface="Calibri"/>
              </a:rPr>
              <a:t>BOEHRER, J. Y M. LINSKY (1990). “Teaching with Cases: Learning to Question”, en Svinicki, M.D. (ed.), </a:t>
            </a:r>
            <a:r>
              <a:rPr lang="en-US" i="1" dirty="0">
                <a:latin typeface="Calibri"/>
                <a:cs typeface="Calibri"/>
              </a:rPr>
              <a:t>The Changing Face of College Teaching</a:t>
            </a:r>
            <a:r>
              <a:rPr lang="en-US" dirty="0">
                <a:latin typeface="Calibri"/>
                <a:cs typeface="Calibri"/>
              </a:rPr>
              <a:t>. New Directions for Teaching and Learning, no. 42. San Francisco: Jossey-Bass.</a:t>
            </a:r>
          </a:p>
          <a:p>
            <a:pPr marL="0" indent="0">
              <a:buClr>
                <a:schemeClr val="accent3"/>
              </a:buClr>
              <a:buNone/>
              <a:defRPr/>
            </a:pPr>
            <a:endParaRPr lang="es-CO" dirty="0">
              <a:latin typeface="Calibri"/>
              <a:cs typeface="Calibri"/>
            </a:endParaRPr>
          </a:p>
          <a:p>
            <a:pPr marL="0" indent="0">
              <a:buClr>
                <a:schemeClr val="accent3"/>
              </a:buClr>
              <a:buNone/>
              <a:defRPr/>
            </a:pPr>
            <a:r>
              <a:rPr lang="en-US" dirty="0">
                <a:latin typeface="Calibri"/>
                <a:cs typeface="Calibri"/>
              </a:rPr>
              <a:t>SCHMOTTER, 	James W. (2000) an interview with Professor C. Roland Christensen.</a:t>
            </a:r>
          </a:p>
          <a:p>
            <a:pPr marL="0" indent="0">
              <a:buClr>
                <a:schemeClr val="accent3"/>
              </a:buClr>
              <a:buNone/>
              <a:defRPr/>
            </a:pPr>
            <a:endParaRPr lang="es-CO" dirty="0">
              <a:latin typeface="Calibri"/>
              <a:cs typeface="Calibri"/>
            </a:endParaRPr>
          </a:p>
          <a:p>
            <a:pPr marL="0" indent="0">
              <a:buClr>
                <a:schemeClr val="accent3"/>
              </a:buClr>
              <a:buNone/>
              <a:defRPr/>
            </a:pPr>
            <a:r>
              <a:rPr lang="es-ES" dirty="0">
                <a:latin typeface="Calibri"/>
                <a:cs typeface="Calibri"/>
              </a:rPr>
              <a:t>GONZALEZ, Jorge (2007). “Transformando el aprendizaje con el método del caso”. Centro Internacional de casos, Tecnológico de Monterrey.</a:t>
            </a:r>
          </a:p>
          <a:p>
            <a:pPr marL="0" indent="0">
              <a:buClr>
                <a:schemeClr val="accent3"/>
              </a:buClr>
              <a:buNone/>
              <a:defRPr/>
            </a:pPr>
            <a:endParaRPr lang="es-CO" dirty="0">
              <a:latin typeface="Calibri"/>
              <a:cs typeface="Calibri"/>
            </a:endParaRPr>
          </a:p>
          <a:p>
            <a:pPr marL="0" indent="0">
              <a:buClr>
                <a:schemeClr val="accent3"/>
              </a:buClr>
              <a:buNone/>
              <a:defRPr/>
            </a:pPr>
            <a:r>
              <a:rPr lang="es-ES" dirty="0">
                <a:latin typeface="Calibri"/>
                <a:cs typeface="Calibri"/>
              </a:rPr>
              <a:t>GONZALEZ, Jorge (2009). “Metodología de estudio de casos”. Centro Internacional de casos, Tecnológico de Monterrey.</a:t>
            </a:r>
            <a:endParaRPr lang="es-CO">
              <a:latin typeface="Calibri"/>
              <a:cs typeface="Calibri"/>
            </a:endParaRPr>
          </a:p>
          <a:p>
            <a:pPr marL="0" indent="0">
              <a:buClr>
                <a:schemeClr val="accent3"/>
              </a:buClr>
              <a:buNone/>
              <a:defRPr/>
            </a:pPr>
            <a:r>
              <a:rPr lang="en-US" dirty="0">
                <a:latin typeface="Calibri"/>
                <a:cs typeface="Calibri"/>
              </a:rPr>
              <a:t>BRADFORD, B. (1997). Achieving AECC outcomes through the seven principles for good. </a:t>
            </a:r>
            <a:r>
              <a:rPr lang="es-ES" dirty="0" err="1">
                <a:latin typeface="Calibri"/>
                <a:cs typeface="Calibri"/>
              </a:rPr>
              <a:t>Journal</a:t>
            </a:r>
            <a:r>
              <a:rPr lang="es-ES" dirty="0">
                <a:latin typeface="Calibri"/>
                <a:cs typeface="Calibri"/>
              </a:rPr>
              <a:t> </a:t>
            </a:r>
            <a:r>
              <a:rPr lang="es-ES" dirty="0" err="1">
                <a:latin typeface="Calibri"/>
                <a:cs typeface="Calibri"/>
              </a:rPr>
              <a:t>of</a:t>
            </a:r>
            <a:r>
              <a:rPr lang="es-ES" dirty="0">
                <a:latin typeface="Calibri"/>
                <a:cs typeface="Calibri"/>
              </a:rPr>
              <a:t> </a:t>
            </a:r>
            <a:r>
              <a:rPr lang="es-ES" dirty="0" err="1">
                <a:latin typeface="Calibri"/>
                <a:cs typeface="Calibri"/>
              </a:rPr>
              <a:t>Education</a:t>
            </a:r>
            <a:r>
              <a:rPr lang="es-ES" dirty="0">
                <a:latin typeface="Calibri"/>
                <a:cs typeface="Calibri"/>
              </a:rPr>
              <a:t> </a:t>
            </a:r>
            <a:r>
              <a:rPr lang="es-ES" dirty="0" err="1">
                <a:latin typeface="Calibri"/>
                <a:cs typeface="Calibri"/>
              </a:rPr>
              <a:t>for</a:t>
            </a:r>
            <a:r>
              <a:rPr lang="es-ES" dirty="0">
                <a:latin typeface="Calibri"/>
                <a:cs typeface="Calibri"/>
              </a:rPr>
              <a:t> Business.</a:t>
            </a:r>
          </a:p>
          <a:p>
            <a:pPr marL="274320" indent="-274320">
              <a:buClr>
                <a:schemeClr val="accent3"/>
              </a:buClr>
              <a:buNone/>
              <a:defRPr/>
            </a:pPr>
            <a:endParaRPr lang="es-CO" dirty="0"/>
          </a:p>
          <a:p>
            <a:pPr marL="274320" indent="-274320">
              <a:buClr>
                <a:schemeClr val="accent3"/>
              </a:buClr>
              <a:buFont typeface="Wingdings 2"/>
              <a:buChar char=""/>
              <a:defRPr/>
            </a:pPr>
            <a:endParaRPr lang="es-CO" dirty="0"/>
          </a:p>
        </p:txBody>
      </p:sp>
      <p:sp>
        <p:nvSpPr>
          <p:cNvPr id="4" name="3 Rectángulo"/>
          <p:cNvSpPr/>
          <p:nvPr/>
        </p:nvSpPr>
        <p:spPr>
          <a:xfrm>
            <a:off x="1524001" y="350614"/>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674481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427" y="1188368"/>
            <a:ext cx="8229600" cy="4395778"/>
          </a:xfrm>
          <a:prstGeom prst="rect">
            <a:avLst/>
          </a:prstGeom>
        </p:spPr>
        <p:txBody>
          <a:bodyPr lIns="91440" tIns="45720" rIns="91440" bIns="45720" anchor="t"/>
          <a:lstStyle/>
          <a:p>
            <a:pPr fontAlgn="auto">
              <a:spcBef>
                <a:spcPts val="700"/>
              </a:spcBef>
              <a:spcAft>
                <a:spcPts val="0"/>
              </a:spcAft>
              <a:buClr>
                <a:schemeClr val="accent2"/>
              </a:buClr>
              <a:buSzPct val="60000"/>
              <a:defRPr/>
            </a:pPr>
            <a:r>
              <a:rPr lang="en-US" sz="1700" dirty="0">
                <a:latin typeface="Calibri"/>
                <a:cs typeface="Calibri"/>
              </a:rPr>
              <a:t>NORTH AMERICAN CASE RESEARCH ASSOCIATION (NACRA). </a:t>
            </a:r>
            <a:r>
              <a:rPr lang="es-ES" sz="1700" dirty="0">
                <a:latin typeface="Calibri"/>
                <a:cs typeface="Calibri"/>
              </a:rPr>
              <a:t>Asociación de América del Norte de Investigación de Caso. </a:t>
            </a:r>
            <a:r>
              <a:rPr lang="es-ES" sz="1700" i="1" dirty="0">
                <a:latin typeface="Calibri"/>
                <a:cs typeface="Calibri"/>
              </a:rPr>
              <a:t>Caso de Investigación Diario.</a:t>
            </a:r>
            <a:r>
              <a:rPr lang="es-ES" sz="1700" dirty="0">
                <a:latin typeface="Calibri"/>
                <a:cs typeface="Calibri"/>
              </a:rPr>
              <a:t> Consultado 01 de Mayo de 2011. Disponible en el sitio web </a:t>
            </a:r>
            <a:r>
              <a:rPr lang="es-CO" sz="1700" u="sng" dirty="0">
                <a:latin typeface="Calibri"/>
                <a:cs typeface="Calibri"/>
                <a:hlinkClick r:id="rId2"/>
              </a:rPr>
              <a:t>http://nacra.net/nacra/</a:t>
            </a:r>
            <a:endParaRPr lang="es-ES"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a:spcBef>
                <a:spcPts val="700"/>
              </a:spcBef>
              <a:buClr>
                <a:schemeClr val="accent2"/>
              </a:buClr>
              <a:buSzPct val="60000"/>
              <a:defRPr/>
            </a:pPr>
            <a:r>
              <a:rPr lang="en-US" sz="1700" dirty="0">
                <a:latin typeface="Calibri"/>
                <a:cs typeface="Calibri"/>
              </a:rPr>
              <a:t>THE WORLD ASSOCIATION FOR CASE METHOD RESEARCH AND APPLICATION (WACRA). </a:t>
            </a:r>
            <a:r>
              <a:rPr lang="es-ES" sz="1700" dirty="0">
                <a:latin typeface="Calibri"/>
                <a:cs typeface="Calibri"/>
              </a:rPr>
              <a:t>Asociación Mundial para la Investigación y Aplicación  del Método de Caso.  </a:t>
            </a:r>
            <a:r>
              <a:rPr lang="es-ES" sz="1700" dirty="0" err="1">
                <a:latin typeface="Calibri"/>
                <a:cs typeface="Calibri"/>
              </a:rPr>
              <a:t>About</a:t>
            </a:r>
            <a:r>
              <a:rPr lang="es-ES" sz="1700" dirty="0">
                <a:latin typeface="Calibri"/>
                <a:cs typeface="Calibri"/>
              </a:rPr>
              <a:t> WACRA. </a:t>
            </a:r>
            <a:r>
              <a:rPr lang="es-ES" sz="1700" i="1" dirty="0">
                <a:latin typeface="Calibri"/>
                <a:cs typeface="Calibri"/>
              </a:rPr>
              <a:t>Who </a:t>
            </a:r>
            <a:r>
              <a:rPr lang="es-ES" sz="1700" i="1" dirty="0" err="1">
                <a:latin typeface="Calibri"/>
                <a:cs typeface="Calibri"/>
              </a:rPr>
              <a:t>we</a:t>
            </a:r>
            <a:r>
              <a:rPr lang="es-ES" sz="1700" i="1" dirty="0">
                <a:latin typeface="Calibri"/>
                <a:cs typeface="Calibri"/>
              </a:rPr>
              <a:t> are. </a:t>
            </a:r>
            <a:r>
              <a:rPr lang="es-ES" sz="1700" dirty="0">
                <a:latin typeface="Calibri"/>
                <a:cs typeface="Calibri"/>
              </a:rPr>
              <a:t>Consultado 06 de Mayo de 2011. Disponible en el sitio web &lt; </a:t>
            </a:r>
            <a:r>
              <a:rPr lang="es-ES" sz="1700" u="sng" dirty="0">
                <a:latin typeface="Calibri"/>
                <a:cs typeface="Calibri"/>
                <a:hlinkClick r:id="rId3">
                  <a:extLst>
                    <a:ext uri="{A12FA001-AC4F-418D-AE19-62706E023703}">
                      <ahyp:hlinkClr xmlns:ahyp="http://schemas.microsoft.com/office/drawing/2018/hyperlinkcolor" val="tx"/>
                    </a:ext>
                  </a:extLst>
                </a:hlinkClick>
              </a:rPr>
              <a:t>http://www.wacra.org/</a:t>
            </a:r>
            <a:r>
              <a:rPr lang="es-ES" sz="1700" dirty="0">
                <a:latin typeface="Calibri"/>
                <a:cs typeface="Calibri"/>
              </a:rPr>
              <a:t>&gt;</a:t>
            </a: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fontAlgn="auto">
              <a:spcBef>
                <a:spcPts val="700"/>
              </a:spcBef>
              <a:spcAft>
                <a:spcPts val="0"/>
              </a:spcAft>
              <a:buClr>
                <a:schemeClr val="accent2"/>
              </a:buClr>
              <a:buSzPct val="60000"/>
              <a:defRPr/>
            </a:pPr>
            <a:r>
              <a:rPr lang="es-ES" sz="1700" dirty="0">
                <a:latin typeface="Calibri"/>
                <a:cs typeface="Calibri"/>
              </a:rPr>
              <a:t> </a:t>
            </a:r>
            <a:r>
              <a:rPr lang="en-US" sz="1700" dirty="0">
                <a:latin typeface="Calibri"/>
                <a:cs typeface="Calibri"/>
              </a:rPr>
              <a:t>HARVARD BUSINESS SCHOOL. Library. </a:t>
            </a:r>
            <a:r>
              <a:rPr lang="en-US" sz="1700" i="1" dirty="0">
                <a:latin typeface="Calibri"/>
                <a:cs typeface="Calibri"/>
              </a:rPr>
              <a:t>HBS Cases. </a:t>
            </a:r>
            <a:r>
              <a:rPr lang="es-ES" sz="1700" dirty="0">
                <a:latin typeface="Calibri"/>
                <a:cs typeface="Calibri"/>
              </a:rPr>
              <a:t>Consultado 02 de Mayo de 2011. Disponible en el sitio web &lt; </a:t>
            </a:r>
            <a:r>
              <a:rPr lang="es-CO" sz="1700" u="sng" dirty="0">
                <a:latin typeface="Calibri"/>
                <a:cs typeface="Calibri"/>
                <a:hlinkClick r:id="rId4"/>
              </a:rPr>
              <a:t>http://www.hbs.edu/</a:t>
            </a:r>
            <a:r>
              <a:rPr lang="es-ES" sz="1700" dirty="0">
                <a:latin typeface="Calibri"/>
                <a:cs typeface="Calibri"/>
              </a:rPr>
              <a:t>&gt;</a:t>
            </a:r>
            <a:endParaRPr lang="es-CO" sz="170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fontAlgn="auto">
              <a:spcBef>
                <a:spcPts val="700"/>
              </a:spcBef>
              <a:spcAft>
                <a:spcPts val="0"/>
              </a:spcAft>
              <a:buClr>
                <a:schemeClr val="accent2"/>
              </a:buClr>
              <a:buSzPct val="60000"/>
              <a:defRPr/>
            </a:pPr>
            <a:r>
              <a:rPr lang="en-US" sz="1700" dirty="0">
                <a:latin typeface="Calibri"/>
                <a:cs typeface="Calibri"/>
              </a:rPr>
              <a:t>RICHARD IVEY SCHOOL OF BUSINESS. THE UNIVERSITY OF WESTERN ONTARIO (IVEY). </a:t>
            </a:r>
            <a:r>
              <a:rPr lang="es-ES" sz="1700" dirty="0">
                <a:latin typeface="Calibri"/>
                <a:cs typeface="Calibri"/>
              </a:rPr>
              <a:t>Consultado 04 de Mayo de 2011. Disponible en el sitio web &lt; http://www.ivey.ca/&gt;</a:t>
            </a:r>
            <a:endParaRPr lang="es-CO" sz="1700" dirty="0">
              <a:latin typeface="Calibri"/>
              <a:cs typeface="Calibri"/>
            </a:endParaRPr>
          </a:p>
          <a:p>
            <a:pPr marL="320040" indent="-320040" fontAlgn="auto">
              <a:spcBef>
                <a:spcPts val="700"/>
              </a:spcBef>
              <a:spcAft>
                <a:spcPts val="0"/>
              </a:spcAft>
              <a:buClr>
                <a:schemeClr val="accent2"/>
              </a:buClr>
              <a:buSzPct val="60000"/>
              <a:buFont typeface="Courier New" pitchFamily="49" charset="0"/>
              <a:buChar char="o"/>
              <a:defRPr/>
            </a:pPr>
            <a:endParaRPr lang="es-CO" sz="17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238889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200" y="1484784"/>
            <a:ext cx="8229600" cy="4641379"/>
          </a:xfrm>
          <a:prstGeom prst="rect">
            <a:avLst/>
          </a:prstGeom>
        </p:spPr>
        <p:txBody>
          <a:bodyPr lIns="91440" tIns="45720" rIns="91440" bIns="45720" anchor="t">
            <a:normAutofit/>
          </a:bodyPr>
          <a:lstStyle/>
          <a:p>
            <a:pPr fontAlgn="auto">
              <a:spcBef>
                <a:spcPts val="700"/>
              </a:spcBef>
              <a:spcAft>
                <a:spcPts val="0"/>
              </a:spcAft>
              <a:buClr>
                <a:schemeClr val="accent2"/>
              </a:buClr>
              <a:buSzPct val="60000"/>
              <a:defRPr/>
            </a:pPr>
            <a:r>
              <a:rPr lang="es-ES" sz="1700" dirty="0">
                <a:latin typeface="+mn-lt"/>
              </a:rPr>
              <a:t>INCAE BUSINESS SCHOOL. ESCUELA DE NEGOCIOS INTERNACIONALES DE AMÉRICA LATINA. Consultado 03 de Mayo de 2011. Disponible en el sitio web &lt; </a:t>
            </a:r>
            <a:r>
              <a:rPr lang="es-ES" sz="1700" dirty="0">
                <a:latin typeface="+mn-lt"/>
                <a:hlinkClick r:id="rId2"/>
              </a:rPr>
              <a:t>http://www.incae.edu/</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ES"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MARTÍN, Pérez Marisa (2002). El modelo educativo del Tecnológico de Monterrey. Instituto Tecnológico y de Estudios Superiores de Monterrey. Monterrey, México. CENTRO INTERNACIONAL DE CASOS. Casos CIC. </a:t>
            </a:r>
            <a:r>
              <a:rPr lang="es-ES" sz="1700" i="1" dirty="0">
                <a:latin typeface="+mn-lt"/>
              </a:rPr>
              <a:t>Catálogo de Casos. </a:t>
            </a:r>
            <a:r>
              <a:rPr lang="es-ES" sz="1700" dirty="0">
                <a:latin typeface="+mn-lt"/>
              </a:rPr>
              <a:t>Consultado 01 de Mayo de 2011. Disponible en el sitio web &lt; </a:t>
            </a:r>
            <a:r>
              <a:rPr lang="es-ES" sz="1700" u="sng" dirty="0">
                <a:latin typeface="+mn-lt"/>
                <a:hlinkClick r:id="rId3"/>
              </a:rPr>
              <a:t>http://www.gda.itesm.mx/cic/</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ASOCIACIÓN LATINOAMERICANA DE CASOS. El Método de Caso. </a:t>
            </a:r>
            <a:r>
              <a:rPr lang="es-ES" sz="1700" i="1" dirty="0">
                <a:latin typeface="+mn-lt"/>
              </a:rPr>
              <a:t>Otros sitios de casos.</a:t>
            </a:r>
            <a:r>
              <a:rPr lang="es-ES" sz="1700" dirty="0">
                <a:latin typeface="+mn-lt"/>
              </a:rPr>
              <a:t> Consultado 17 de Mayo de 2011. Disponible en el sitio web </a:t>
            </a:r>
            <a:r>
              <a:rPr lang="es-ES" sz="1700" u="sng" dirty="0">
                <a:latin typeface="+mn-lt"/>
                <a:hlinkClick r:id="rId4"/>
              </a:rPr>
              <a:t>http://espacio.gda.itesm.mx/ALAC/index.php?ver=otros.php&amp;sec=Otros Sitios</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REDEAMERICA. RED </a:t>
            </a:r>
            <a:r>
              <a:rPr lang="es-ES" dirty="0">
                <a:latin typeface="Calibri"/>
                <a:cs typeface="Calibri"/>
              </a:rPr>
              <a:t>INTERAMERICANA</a:t>
            </a:r>
            <a:r>
              <a:rPr lang="es-ES" sz="1700" dirty="0">
                <a:latin typeface="+mn-lt"/>
              </a:rPr>
              <a:t> DE FUNDACIONES Y ACCIONES EMPRESARIALES PARA EL DESARROLLO DE BASE. Consultado 15 de Mayo de 2011. Disponible en el sitio web</a:t>
            </a:r>
            <a:endParaRPr lang="es-CO" sz="1700" dirty="0">
              <a:latin typeface="+mn-lt"/>
              <a:cs typeface="Calibri" panose="020F0502020204030204"/>
            </a:endParaRPr>
          </a:p>
          <a:p>
            <a:pPr marL="320040" indent="-320040" fontAlgn="auto">
              <a:spcBef>
                <a:spcPts val="700"/>
              </a:spcBef>
              <a:spcAft>
                <a:spcPts val="0"/>
              </a:spcAft>
              <a:buClr>
                <a:schemeClr val="accent2"/>
              </a:buClr>
              <a:buSzPct val="60000"/>
              <a:buFont typeface="Courier New" pitchFamily="49" charset="0"/>
              <a:buChar char="o"/>
              <a:defRPr/>
            </a:pPr>
            <a:endParaRPr lang="es-CO" sz="29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184391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35856" y="1146857"/>
            <a:ext cx="8229600" cy="4258809"/>
          </a:xfrm>
        </p:spPr>
        <p:txBody>
          <a:bodyPr vert="horz" lIns="91440" tIns="45720" rIns="91440" bIns="45720" rtlCol="0" anchor="t">
            <a:noAutofit/>
          </a:bodyPr>
          <a:lstStyle/>
          <a:p>
            <a:pPr marL="0" indent="0">
              <a:buClr>
                <a:schemeClr val="accent3"/>
              </a:buClr>
              <a:buNone/>
              <a:defRPr/>
            </a:pPr>
            <a:r>
              <a:rPr lang="es-ES" sz="1700" dirty="0">
                <a:latin typeface="Calibri"/>
                <a:cs typeface="Calibri"/>
              </a:rPr>
              <a:t>DE MIGUEL, M. (COORD.). (2006). </a:t>
            </a:r>
            <a:r>
              <a:rPr lang="es-ES" sz="1700" i="1" dirty="0">
                <a:latin typeface="Calibri"/>
                <a:cs typeface="Calibri"/>
              </a:rPr>
              <a:t>Metodologías de enseñanza y aprendizaje para el desarrollo de competencias. </a:t>
            </a:r>
            <a:r>
              <a:rPr lang="es-ES" sz="1700" dirty="0">
                <a:latin typeface="Calibri"/>
                <a:cs typeface="Calibri"/>
              </a:rPr>
              <a:t>Madrid: Alianza.)</a:t>
            </a:r>
            <a:endParaRPr lang="es-CO" sz="1700" dirty="0">
              <a:latin typeface="Calibri"/>
              <a:cs typeface="Calibri"/>
            </a:endParaRPr>
          </a:p>
          <a:p>
            <a:pPr marL="0" indent="0">
              <a:buClr>
                <a:schemeClr val="accent3"/>
              </a:buClr>
              <a:buNone/>
              <a:defRPr/>
            </a:pPr>
            <a:endParaRPr lang="es-CO" sz="1700" dirty="0">
              <a:latin typeface="Calibri"/>
              <a:cs typeface="Calibri"/>
            </a:endParaRPr>
          </a:p>
          <a:p>
            <a:pPr marL="0" indent="0">
              <a:buClr>
                <a:schemeClr val="accent3"/>
              </a:buClr>
              <a:buNone/>
              <a:defRPr/>
            </a:pPr>
            <a:r>
              <a:rPr lang="en-US" sz="1700" dirty="0">
                <a:latin typeface="Calibri"/>
                <a:cs typeface="Calibri"/>
              </a:rPr>
              <a:t>BOEHRER, J. Y M. LINSKY (1990). “Teaching with Cases: Learning to Question”, en Svinicki, M.D. (ed.), </a:t>
            </a:r>
            <a:r>
              <a:rPr lang="en-US" sz="1700" i="1" dirty="0">
                <a:latin typeface="Calibri"/>
                <a:cs typeface="Calibri"/>
              </a:rPr>
              <a:t>The Changing Face of College Teaching</a:t>
            </a:r>
            <a:r>
              <a:rPr lang="en-US" sz="1700" dirty="0">
                <a:latin typeface="Calibri"/>
                <a:cs typeface="Calibri"/>
              </a:rPr>
              <a:t>. New Directions for Teaching and Learning, no. 42. San Francisco: Jossey-Bass.</a:t>
            </a:r>
          </a:p>
          <a:p>
            <a:pPr marL="0" indent="0">
              <a:buClr>
                <a:schemeClr val="accent3"/>
              </a:buClr>
              <a:buNone/>
              <a:defRPr/>
            </a:pPr>
            <a:endParaRPr lang="es-CO" sz="1700" dirty="0">
              <a:latin typeface="Calibri"/>
              <a:cs typeface="Calibri"/>
            </a:endParaRPr>
          </a:p>
          <a:p>
            <a:pPr marL="0" indent="0">
              <a:buClr>
                <a:schemeClr val="accent3"/>
              </a:buClr>
              <a:buNone/>
              <a:defRPr/>
            </a:pPr>
            <a:r>
              <a:rPr lang="en-US" sz="1700" dirty="0">
                <a:latin typeface="Calibri"/>
                <a:cs typeface="Calibri"/>
              </a:rPr>
              <a:t>SCHMOTTER, 	James W. (2000) an interview with Professor C. Roland Christensen.</a:t>
            </a:r>
          </a:p>
          <a:p>
            <a:pPr marL="0" indent="0">
              <a:buClr>
                <a:schemeClr val="accent3"/>
              </a:buClr>
              <a:buNone/>
              <a:defRPr/>
            </a:pPr>
            <a:endParaRPr lang="es-CO" sz="1700" dirty="0">
              <a:latin typeface="Calibri"/>
              <a:cs typeface="Calibri"/>
            </a:endParaRPr>
          </a:p>
          <a:p>
            <a:pPr marL="0" indent="0">
              <a:buClr>
                <a:schemeClr val="accent3"/>
              </a:buClr>
              <a:buNone/>
              <a:defRPr/>
            </a:pPr>
            <a:r>
              <a:rPr lang="es-ES" sz="1700" dirty="0">
                <a:latin typeface="Calibri"/>
                <a:cs typeface="Calibri"/>
              </a:rPr>
              <a:t>GONZALEZ, Jorge (2007). “Transformando el aprendizaje con el método del caso”. Centro Internacional de casos, Tecnológico de Monterrey.</a:t>
            </a:r>
          </a:p>
          <a:p>
            <a:pPr marL="0" indent="0">
              <a:buClr>
                <a:schemeClr val="accent3"/>
              </a:buClr>
              <a:buNone/>
              <a:defRPr/>
            </a:pPr>
            <a:endParaRPr lang="es-CO" sz="1700" dirty="0">
              <a:latin typeface="Calibri"/>
              <a:cs typeface="Calibri"/>
            </a:endParaRPr>
          </a:p>
          <a:p>
            <a:pPr marL="0" indent="0">
              <a:buClr>
                <a:schemeClr val="accent3"/>
              </a:buClr>
              <a:buNone/>
              <a:defRPr/>
            </a:pPr>
            <a:r>
              <a:rPr lang="es-ES" sz="1700" dirty="0">
                <a:latin typeface="Calibri"/>
                <a:cs typeface="Calibri"/>
              </a:rPr>
              <a:t>GONZALEZ, Jorge (2009). “Metodología de estudio de casos”. Centro Internacional de casos, Tecnológico de Monterrey.</a:t>
            </a:r>
            <a:endParaRPr lang="es-CO" sz="1700" dirty="0">
              <a:latin typeface="Calibri"/>
              <a:cs typeface="Calibri"/>
            </a:endParaRPr>
          </a:p>
          <a:p>
            <a:pPr marL="0" indent="0">
              <a:buClr>
                <a:schemeClr val="accent3"/>
              </a:buClr>
              <a:buNone/>
              <a:defRPr/>
            </a:pPr>
            <a:r>
              <a:rPr lang="en-US" sz="1700" dirty="0">
                <a:latin typeface="Calibri"/>
                <a:cs typeface="Calibri"/>
              </a:rPr>
              <a:t>BRADFORD, B. (1997). Achieving AECC outcomes through the seven principles for good. </a:t>
            </a:r>
            <a:r>
              <a:rPr lang="es-ES" sz="1700" dirty="0" err="1">
                <a:latin typeface="Calibri"/>
                <a:cs typeface="Calibri"/>
              </a:rPr>
              <a:t>Journal</a:t>
            </a:r>
            <a:r>
              <a:rPr lang="es-ES" sz="1700" dirty="0">
                <a:latin typeface="Calibri"/>
                <a:cs typeface="Calibri"/>
              </a:rPr>
              <a:t> </a:t>
            </a:r>
            <a:r>
              <a:rPr lang="es-ES" sz="1700" dirty="0" err="1">
                <a:latin typeface="Calibri"/>
                <a:cs typeface="Calibri"/>
              </a:rPr>
              <a:t>of</a:t>
            </a:r>
            <a:r>
              <a:rPr lang="es-ES" sz="1700" dirty="0">
                <a:latin typeface="Calibri"/>
                <a:cs typeface="Calibri"/>
              </a:rPr>
              <a:t> </a:t>
            </a:r>
            <a:r>
              <a:rPr lang="es-ES" sz="1700" dirty="0" err="1">
                <a:latin typeface="Calibri"/>
                <a:cs typeface="Calibri"/>
              </a:rPr>
              <a:t>Education</a:t>
            </a:r>
            <a:r>
              <a:rPr lang="es-ES" sz="1700" dirty="0">
                <a:latin typeface="Calibri"/>
                <a:cs typeface="Calibri"/>
              </a:rPr>
              <a:t> </a:t>
            </a:r>
            <a:r>
              <a:rPr lang="es-ES" sz="1700" dirty="0" err="1">
                <a:latin typeface="Calibri"/>
                <a:cs typeface="Calibri"/>
              </a:rPr>
              <a:t>for</a:t>
            </a:r>
            <a:r>
              <a:rPr lang="es-ES" sz="1700" dirty="0">
                <a:latin typeface="Calibri"/>
                <a:cs typeface="Calibri"/>
              </a:rPr>
              <a:t> Business.</a:t>
            </a:r>
          </a:p>
          <a:p>
            <a:pPr marL="274320" indent="-274320">
              <a:buClr>
                <a:schemeClr val="accent3"/>
              </a:buClr>
              <a:buNone/>
              <a:defRPr/>
            </a:pPr>
            <a:endParaRPr lang="es-CO" dirty="0"/>
          </a:p>
          <a:p>
            <a:pPr marL="274320" indent="-274320">
              <a:buClr>
                <a:schemeClr val="accent3"/>
              </a:buClr>
              <a:buFont typeface="Wingdings 2"/>
              <a:buChar char=""/>
              <a:defRPr/>
            </a:pPr>
            <a:endParaRPr lang="es-CO" dirty="0"/>
          </a:p>
        </p:txBody>
      </p:sp>
      <p:sp>
        <p:nvSpPr>
          <p:cNvPr id="4" name="3 Rectángulo"/>
          <p:cNvSpPr/>
          <p:nvPr/>
        </p:nvSpPr>
        <p:spPr>
          <a:xfrm>
            <a:off x="1524001" y="350614"/>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402668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884918C-AEB7-C981-1A27-367197F929CF}"/>
              </a:ext>
            </a:extLst>
          </p:cNvPr>
          <p:cNvGrpSpPr/>
          <p:nvPr/>
        </p:nvGrpSpPr>
        <p:grpSpPr>
          <a:xfrm>
            <a:off x="2387553" y="232995"/>
            <a:ext cx="7416824" cy="359774"/>
            <a:chOff x="0" y="4852935"/>
            <a:chExt cx="7848872" cy="359774"/>
          </a:xfrm>
          <a:solidFill>
            <a:srgbClr val="911111"/>
          </a:solidFill>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78B20705-E6D5-D013-DA1A-AC4B236D8EA9}"/>
                </a:ext>
              </a:extLst>
            </p:cNvPr>
            <p:cNvSpPr/>
            <p:nvPr/>
          </p:nvSpPr>
          <p:spPr>
            <a:xfrm>
              <a:off x="0" y="4852935"/>
              <a:ext cx="7848872" cy="359774"/>
            </a:xfrm>
            <a:prstGeom prst="roundRect">
              <a:avLst/>
            </a:prstGeom>
            <a:solidFill>
              <a:srgbClr val="00B0F0"/>
            </a:solidFill>
            <a:ln>
              <a:solidFill>
                <a:srgbClr val="00B0F0"/>
              </a:solid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A6A370BC-C6F3-7833-4932-90D3B4AB1C59}"/>
                </a:ext>
              </a:extLst>
            </p:cNvPr>
            <p:cNvSpPr txBox="1"/>
            <p:nvPr/>
          </p:nvSpPr>
          <p:spPr>
            <a:xfrm>
              <a:off x="17563" y="4870498"/>
              <a:ext cx="7813746" cy="324648"/>
            </a:xfrm>
            <a:prstGeom prst="rect">
              <a:avLst/>
            </a:prstGeom>
            <a:solidFill>
              <a:srgbClr val="00B0F0"/>
            </a:solidFill>
            <a:ln>
              <a:solidFill>
                <a:srgbClr val="00B0F0"/>
              </a:solidFill>
            </a:ln>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Aft>
                  <a:spcPct val="35000"/>
                </a:spcAft>
              </a:pPr>
              <a:r>
                <a:rPr lang="es-CO" sz="2800" dirty="0">
                  <a:solidFill>
                    <a:schemeClr val="bg1"/>
                  </a:solidFill>
                  <a:cs typeface="Calibri"/>
                </a:rPr>
                <a:t>FUENTES DE IMÁGENES Y VIDEOS</a:t>
              </a:r>
            </a:p>
          </p:txBody>
        </p:sp>
      </p:grpSp>
      <p:sp>
        <p:nvSpPr>
          <p:cNvPr id="8" name="CuadroTexto 3">
            <a:extLst>
              <a:ext uri="{FF2B5EF4-FFF2-40B4-BE49-F238E27FC236}">
                <a16:creationId xmlns:a16="http://schemas.microsoft.com/office/drawing/2014/main" id="{6D37B8CC-D33C-4C6A-96B5-BE446A560D89}"/>
              </a:ext>
            </a:extLst>
          </p:cNvPr>
          <p:cNvSpPr txBox="1"/>
          <p:nvPr/>
        </p:nvSpPr>
        <p:spPr>
          <a:xfrm>
            <a:off x="1703512" y="1124744"/>
            <a:ext cx="8784976" cy="5016758"/>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Judit Peter: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
              </a:rPr>
              <a:t>https://www.pexels.com/es-es/foto/persona-escribiendo-en-un-cuaderno-al-lado-de-macbook-1766604/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Lisa Fotios: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
              </a:rPr>
              <a:t>https://www.pexels.com/es-es/foto/persona-sosteniendo-una-taza-pintada-blanca-ceramci-be-happy-851213/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Suzy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Hazelwood</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4"/>
              </a:rPr>
              <a:t>https://www.pexels.com/es-es/foto/maquina-de-escribir-negra-y-roja-1995842/</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5"/>
              </a:rPr>
              <a:t>https://www.pexels.com/es-es/foto/escritor-trabajando-en-maquina-de-escribir-en-office-3808904/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Suzy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Hazelwood</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6"/>
              </a:rPr>
              <a:t>https://www.pexels.com/es-es/foto/reescribir-y-editar-texto-en-una-maquina-de-escribir-3631711/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J. Kelly Brito: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7"/>
              </a:rPr>
              <a:t>https://www.pexels.com/es-es/foto/mujer-en-el-trabajo-322335/</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Andrew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Neel</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8"/>
              </a:rPr>
              <a:t>https://www.pexels.com/es-es/foto/fotografia-en-primer-plano-de-una-mujer-sentada-junto-a-la-mesa-mientras-usa-macbook-3178818/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Mikechie</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Esparagoza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9"/>
              </a:rPr>
              <a:t>https://www.pexels.com/es-es/foto/foto-de-hombre-sosteniendo-papel-1660613/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Vlada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Karpovich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0"/>
              </a:rPr>
              <a:t>https://www.pexels.com/es-es/foto/mujer-creativo-taza-ordenador-portatil-4050304/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1"/>
              </a:rPr>
              <a:t>https://www.pexels.com/es-es/foto/escritor-masculino-adulto-fruncido-trabajando-en-maquina-de-escribir-en-casa-3772623/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Vlada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Karpovich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2"/>
              </a:rPr>
              <a:t>https://www.pexels.com/es-es/foto/mujer-cafe-taza-ordenador-portatil-4050350/</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3"/>
              </a:rPr>
              <a:t>https://www.pexels.com/es-es/foto/ciudad-hombre-creativo-cuaderno-4559763/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Dziana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Hasanbekava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4"/>
              </a:rPr>
              <a:t>https://www.pexels.com/es-es/foto/hombre-escritorio-cuaderno-oficina-7063767/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5"/>
              </a:rPr>
              <a:t>https://www.pexels.com/es-es/foto/ciudad-hombre-creativo-cuaderno-4559765/</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6"/>
              </a:rPr>
              <a:t>https://www.pexels.com/es-es/foto/ciudad-hombre-cafe-ordenador-portatil-4559602/</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Negative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Space</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7"/>
              </a:rPr>
              <a:t>https://www.pexels.com/es-es/foto/billetes-boligrafo-cafe-copia-34587/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8"/>
              </a:rPr>
              <a:t>https://www.pexels.com/es-es/foto/persona-que-usa-macbook-air-1181511/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Pixabay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9"/>
              </a:rPr>
              <a:t>https://www.pexels.com/es-es/foto/persona-sentada-en-un-sofa-gris-mientras-usa-macbook-267569/</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LinkedIn Sales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Navigator</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0"/>
              </a:rPr>
              <a:t>https://www.pexels.com/es-es/foto/fotografia-de-persona-que-usa-macbook-1251834/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1"/>
              </a:rPr>
              <a:t>https://www.pexels.com/es-es/foto/hombre-en-camisa-de-vestir-blanca-sentado-en-una-silla-rodante-negra-mientras-mira-hacia-el-equipo-negro-y-sonriendo-840996/</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2"/>
              </a:rPr>
              <a:t>https://www.pexels.com/es-es/foto/mujer-escritorio-ordenador-portatil-oficina-4065624/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3"/>
              </a:rPr>
              <a:t>https://www.pexels.com/es-es/foto/persona-manos-escritorio-ordenador-portatil-4065617/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Monstera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4"/>
              </a:rPr>
              <a:t>https://www.pexels.com/es-es/foto/centrado-joven-afroamericana-trabajando-en-linea-en-netbook-en-casa-5331198/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Cliff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Booth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5"/>
              </a:rPr>
              <a:t>https://www.pexels.com/es-es/foto/comida-persona-manos-mujer-4058226/</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6"/>
              </a:rPr>
              <a:t>https://www.pexels.com/es-es/foto/persona-mujer-escritorio-oficina-7845468/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Alexander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Suhorucov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7"/>
              </a:rPr>
              <a:t>https://www.pexels.com/es-es/foto/persona-en-camisa-de-manga-larga-marron-con-papel-blanco-6457521/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8"/>
              </a:rPr>
              <a:t>https://www.pexels.com/es-es/foto/hombre-ejecutivo-con-clase-leyendo-documentos-en-el-sofa-3760514/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Alexander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Suhorucov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9"/>
              </a:rPr>
              <a:t>https://www.pexels.com/es-es/foto/ordenador-portatil-oficina-conexion-mesa-6457511/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Aleksandar</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Andreev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0"/>
              </a:rPr>
              <a:t>https://www.pexels.com/es-es/foto/moda-mujer-camisa-negocio-15858722/</a:t>
            </a:r>
            <a:endParaRPr lang="es-CO" sz="1000"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117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0F33BB2-F6E0-2152-C644-17E821AB1C44}"/>
              </a:ext>
            </a:extLst>
          </p:cNvPr>
          <p:cNvSpPr txBox="1"/>
          <p:nvPr/>
        </p:nvSpPr>
        <p:spPr>
          <a:xfrm>
            <a:off x="1775520" y="714276"/>
            <a:ext cx="8784976" cy="5424562"/>
          </a:xfrm>
          <a:prstGeom prst="rect">
            <a:avLst/>
          </a:prstGeom>
          <a:noFill/>
        </p:spPr>
        <p:txBody>
          <a:bodyPr wrap="square">
            <a:spAutoFit/>
          </a:bodyPr>
          <a:lstStyle/>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
              </a:rPr>
              <a:t>https://www.pexels.com/es-es/foto/nino-en-sueter-gris-con-anteojos-con-marco-negro-4861395/</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
              </a:rPr>
              <a:t>https://www.pexels.com/es-es/foto/colegio-aprendizaje-educacion-estudiar-7092352/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George Pak :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4"/>
              </a:rPr>
              <a:t>https://www.pexels.com/es-es/foto/hombre-mujer-pasos-sentado-7973040/</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5"/>
              </a:rPr>
              <a:t>https://www.pexels.com/es-es/foto/la-gente-discute-sobre-graficos-y-tasas-3184292/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6"/>
              </a:rPr>
              <a:t>https://www.pexels.com/es-es/foto/foto-de-mujeres-en-el-encuentro-3810792/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7"/>
              </a:rPr>
              <a:t>https://www.pexels.com/es-es/foto/hombre-vestido-con-chaqueta-de-traje-marron-3184339/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8"/>
              </a:rPr>
              <a:t>https://www.pexels.com/es-es/foto/marketing-gente-oficina-trabajando-7688336/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9"/>
              </a:rPr>
              <a:t>https://www.pexels.com/es-es/foto/foto-de-mujeres-en-el-encuentro-3811082/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Canva</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Studio: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0"/>
              </a:rPr>
              <a:t>https://www.pexels.com/es-es/foto/foto-de-mujeres-conversando-3194524/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1"/>
              </a:rPr>
              <a:t>https://www.pexels.com/es-es/foto/mujeres-y-hombres-de-pie-junto-a-la-mesa-3205568/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2"/>
              </a:rPr>
              <a:t>https://www.pexels.com/es-es/foto/mujer-escribiendo-en-papel-3810788/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3"/>
              </a:rPr>
              <a:t>https://www.pexels.com/es-es/foto/dos-mujeres-frente-a-la-pizarra-de-borrado-en-seco-1181533/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4"/>
              </a:rPr>
              <a:t>https://www.pexels.com/es-es/foto/grupo-de-personas-en-una-sala-de-conferencias-1181406/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Jopwell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5"/>
              </a:rPr>
              <a:t>https://www.pexels.com/es-es/foto/grupo-de-personas-sentadas-dentro-de-la-habitacion-2422294/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6"/>
              </a:rPr>
              <a:t>https://www.pexels.com/es-es/foto/colegas-reunidas-dentro-de-la-sala-de-conferencias-1181622/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7"/>
              </a:rPr>
              <a:t>https://www.pexels.com/es-es/foto/mujeres-de-pie-junto-al-panel-de-corcho-3184296/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8"/>
              </a:rPr>
              <a:t>https://www.pexels.com/es-es/foto/foto-de-vista-superior-de-un-grupo-de-personas-que-usan-macbook-mientras-discuten-3182773/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9"/>
              </a:rPr>
              <a:t>https://www.pexels.com/es-es/foto/grupo-de-personas-en-la-sala-de-conferencias-1181304/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Henri Mathieu-Saint-Laurent: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0"/>
              </a:rPr>
              <a:t>https://www.pexels.com/es-es/foto/gente-mujer-hombres-sentado-8344902/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1"/>
              </a:rPr>
              <a:t>https://www.pexels.com/es-es/foto/hombre-en-chaqueta-beige-con-tableta-3184328/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2"/>
              </a:rPr>
              <a:t>https://www.pexels.com/es-es/foto/colegio-educacion-estudiar-aula-7092613/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3"/>
              </a:rPr>
              <a:t>https://www.pexels.com/es-es/foto/gente-estudiantes-educacion-universidad-8199134/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4"/>
              </a:rPr>
              <a:t>https://www.pexels.com/es-es/foto/gente-estudiantes-educacion-universidad-8199166/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5"/>
              </a:rPr>
              <a:t>https://www.pexels.com/es-es/foto/gente-hombres-mujer-sillas-8197556/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6"/>
              </a:rPr>
              <a:t>https://www.pexels.com/es-es/video/escaleras-cuaderno-amigos-sentado-8198659/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7"/>
              </a:rPr>
              <a:t>https://www.pexels.com/es-es/video/gente-oficina-trabajando-hombres-6774056/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8"/>
              </a:rPr>
              <a:t>https://www.pexels.com/es-es/video/gente-creativo-oficina-trabajando-4629797/</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9"/>
              </a:rPr>
              <a:t>https://www.pexels.com/es-es/video/gente-ordenador-portatil-oficina-trabajando-6775053/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Pavel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Danilyuk</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0"/>
              </a:rPr>
              <a:t>https://www.pexels.com/es-es/video/empresario-gente-mujer-oficina-5519942/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1"/>
              </a:rPr>
              <a:t>https://www.pexels.com/es-es/video/hombre-gente-mujer-escritorio-7687999/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2"/>
              </a:rPr>
              <a:t>https://www.pexels.com/es-es/video/gente-ordenador-portatil-oficina-trabajando-6773870/</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3"/>
              </a:rPr>
              <a:t>https://www.pexels.com/es-es/video/hombre-gente-oficina-trabajando-6774638/</a:t>
            </a:r>
            <a:r>
              <a:rPr lang="es-CO" sz="1100" kern="100" dirty="0">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5900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24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981201" y="2899734"/>
            <a:ext cx="8043863" cy="2761514"/>
          </a:xfrm>
        </p:spPr>
        <p:txBody>
          <a:bodyPr/>
          <a:lstStyle/>
          <a:p>
            <a:pPr>
              <a:defRPr/>
            </a:pPr>
            <a:endParaRPr lang="es-CO" sz="3600" b="1" dirty="0">
              <a:latin typeface="Berlin Sans FB Demi" pitchFamily="34" charset="0"/>
            </a:endParaRPr>
          </a:p>
          <a:p>
            <a:pPr>
              <a:defRPr/>
            </a:pPr>
            <a:endParaRPr lang="es-CO" sz="3600" b="1" dirty="0">
              <a:latin typeface="Berlin Sans FB Demi" pitchFamily="34" charset="0"/>
            </a:endParaRPr>
          </a:p>
        </p:txBody>
      </p:sp>
      <p:graphicFrame>
        <p:nvGraphicFramePr>
          <p:cNvPr id="4" name="Diagram 3">
            <a:extLst>
              <a:ext uri="{FF2B5EF4-FFF2-40B4-BE49-F238E27FC236}">
                <a16:creationId xmlns:a16="http://schemas.microsoft.com/office/drawing/2014/main" id="{6E9B2622-9062-4ADB-9A0C-4D37C7EC4D55}"/>
              </a:ext>
            </a:extLst>
          </p:cNvPr>
          <p:cNvGraphicFramePr/>
          <p:nvPr>
            <p:extLst>
              <p:ext uri="{D42A27DB-BD31-4B8C-83A1-F6EECF244321}">
                <p14:modId xmlns:p14="http://schemas.microsoft.com/office/powerpoint/2010/main" val="3256653538"/>
              </p:ext>
            </p:extLst>
          </p:nvPr>
        </p:nvGraphicFramePr>
        <p:xfrm>
          <a:off x="2081807" y="980728"/>
          <a:ext cx="784887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2E7F2AA-3798-4868-A3DC-70EC8C52982F}"/>
              </a:ext>
            </a:extLst>
          </p:cNvPr>
          <p:cNvSpPr txBox="1"/>
          <p:nvPr/>
        </p:nvSpPr>
        <p:spPr>
          <a:xfrm>
            <a:off x="2063553" y="254602"/>
            <a:ext cx="2006255" cy="523220"/>
          </a:xfrm>
          <a:prstGeom prst="rect">
            <a:avLst/>
          </a:prstGeom>
          <a:noFill/>
        </p:spPr>
        <p:txBody>
          <a:bodyPr wrap="none" rtlCol="0">
            <a:spAutoFit/>
          </a:bodyPr>
          <a:lstStyle/>
          <a:p>
            <a:r>
              <a:rPr lang="es-CO" sz="2800" b="1" dirty="0">
                <a:latin typeface="+mn-lt"/>
              </a:rPr>
              <a:t>CONTENIDO</a:t>
            </a:r>
          </a:p>
        </p:txBody>
      </p:sp>
    </p:spTree>
    <p:extLst>
      <p:ext uri="{BB962C8B-B14F-4D97-AF65-F5344CB8AC3E}">
        <p14:creationId xmlns:p14="http://schemas.microsoft.com/office/powerpoint/2010/main" val="517246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763812" y="6429400"/>
            <a:ext cx="5007501" cy="307777"/>
          </a:xfrm>
          <a:prstGeom prst="rect">
            <a:avLst/>
          </a:prstGeom>
        </p:spPr>
        <p:txBody>
          <a:bodyPr wrap="square">
            <a:spAutoFit/>
          </a:bodyPr>
          <a:lstStyle/>
          <a:p>
            <a:r>
              <a:rPr lang="es-CO" sz="700" dirty="0"/>
              <a:t>Centro Internacional de Casos, TECNOLÓGICO DE MONTERREY,  Recuperado en Julio 22 de 2013 de:</a:t>
            </a:r>
          </a:p>
          <a:p>
            <a:r>
              <a:rPr lang="es-CO" sz="700" u="sng" dirty="0">
                <a:hlinkClick r:id="rId2"/>
              </a:rPr>
              <a:t>http://cic.gda.itesm.mx/CIC/s/page.php?page=Metodo_del_caso_(Capacitacion)#Taller_de_Ensenanza_con_casos</a:t>
            </a:r>
            <a:endParaRPr lang="es-CO" sz="700" dirty="0"/>
          </a:p>
        </p:txBody>
      </p:sp>
      <p:sp>
        <p:nvSpPr>
          <p:cNvPr id="6" name="2 Marcador de contenido">
            <a:extLst>
              <a:ext uri="{FF2B5EF4-FFF2-40B4-BE49-F238E27FC236}">
                <a16:creationId xmlns:a16="http://schemas.microsoft.com/office/drawing/2014/main" id="{54462594-FFCB-4B2A-954B-FC042A8722D9}"/>
              </a:ext>
            </a:extLst>
          </p:cNvPr>
          <p:cNvSpPr txBox="1">
            <a:spLocks/>
          </p:cNvSpPr>
          <p:nvPr/>
        </p:nvSpPr>
        <p:spPr>
          <a:xfrm>
            <a:off x="6763605" y="1016732"/>
            <a:ext cx="3600400" cy="4824536"/>
          </a:xfrm>
          <a:prstGeom prst="rect">
            <a:avLst/>
          </a:prstGeom>
          <a:solidFill>
            <a:schemeClr val="bg1">
              <a:alpha val="66000"/>
            </a:schemeClr>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None/>
            </a:pPr>
            <a:r>
              <a:rPr lang="es-CO" sz="3600" b="1" dirty="0"/>
              <a:t>Principios pedagógicos que fundamentan el método de casos</a:t>
            </a:r>
          </a:p>
          <a:p>
            <a:pPr algn="just" fontAlgn="auto">
              <a:spcAft>
                <a:spcPts val="0"/>
              </a:spcAft>
            </a:pPr>
            <a:endParaRPr lang="es-CO" dirty="0"/>
          </a:p>
          <a:p>
            <a:pPr algn="just" fontAlgn="auto">
              <a:spcAft>
                <a:spcPts val="0"/>
              </a:spcAft>
            </a:pPr>
            <a:r>
              <a:rPr lang="es-CO" sz="2400" b="1" dirty="0"/>
              <a:t>Constructivismo: </a:t>
            </a:r>
            <a:r>
              <a:rPr lang="es-CO" sz="2400" dirty="0"/>
              <a:t>Construcción de conocimiento mediante experiencias previas y reales</a:t>
            </a:r>
          </a:p>
          <a:p>
            <a:pPr algn="just" fontAlgn="auto">
              <a:spcAft>
                <a:spcPts val="0"/>
              </a:spcAft>
            </a:pPr>
            <a:endParaRPr lang="es-CO" sz="2400" b="1" dirty="0"/>
          </a:p>
          <a:p>
            <a:pPr algn="just" fontAlgn="auto">
              <a:spcAft>
                <a:spcPts val="0"/>
              </a:spcAft>
            </a:pPr>
            <a:r>
              <a:rPr lang="es-CO" sz="2400" b="1" dirty="0" err="1"/>
              <a:t>Colaborativismo</a:t>
            </a:r>
            <a:r>
              <a:rPr lang="es-CO" sz="2400" b="1" dirty="0"/>
              <a:t>: </a:t>
            </a:r>
            <a:r>
              <a:rPr lang="es-CO" sz="2400" dirty="0"/>
              <a:t>Elaboración mediante los aportes del grupo</a:t>
            </a:r>
          </a:p>
          <a:p>
            <a:pPr algn="just" fontAlgn="auto">
              <a:spcAft>
                <a:spcPts val="0"/>
              </a:spcAft>
            </a:pPr>
            <a:endParaRPr lang="es-CO" sz="2400" dirty="0"/>
          </a:p>
          <a:p>
            <a:pPr algn="just" fontAlgn="auto">
              <a:spcAft>
                <a:spcPts val="0"/>
              </a:spcAft>
            </a:pPr>
            <a:endParaRPr lang="es-CO" sz="2400" dirty="0"/>
          </a:p>
          <a:p>
            <a:pPr algn="just" fontAlgn="auto">
              <a:spcAft>
                <a:spcPts val="0"/>
              </a:spcAft>
            </a:pPr>
            <a:endParaRPr lang="es-CO" sz="2400" dirty="0"/>
          </a:p>
          <a:p>
            <a:pPr marL="857250" indent="-857250" algn="just" fontAlgn="auto">
              <a:spcAft>
                <a:spcPts val="0"/>
              </a:spcAft>
              <a:buNone/>
              <a:defRPr/>
            </a:pPr>
            <a:endParaRPr lang="es-CO" b="1" dirty="0">
              <a:latin typeface="Berlin Sans FB Demi" pitchFamily="34" charset="0"/>
            </a:endParaRPr>
          </a:p>
          <a:p>
            <a:pPr marL="857250" indent="-857250" algn="just" fontAlgn="auto">
              <a:spcAft>
                <a:spcPts val="0"/>
              </a:spcAft>
              <a:buNone/>
              <a:defRPr/>
            </a:pPr>
            <a:endParaRPr lang="es-CO" b="1" dirty="0">
              <a:latin typeface="Berlin Sans FB Demi" pitchFamily="34" charset="0"/>
            </a:endParaRPr>
          </a:p>
        </p:txBody>
      </p:sp>
      <p:pic>
        <p:nvPicPr>
          <p:cNvPr id="3" name="Imagen 2" descr="Imagen que contiene tabla, cuarto, grupo, computadora&#10;&#10;Descripción generada automáticamente">
            <a:extLst>
              <a:ext uri="{FF2B5EF4-FFF2-40B4-BE49-F238E27FC236}">
                <a16:creationId xmlns:a16="http://schemas.microsoft.com/office/drawing/2014/main" id="{3BBC914E-DD82-07C7-1554-424233170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028"/>
            <a:ext cx="4899099" cy="6858000"/>
          </a:xfrm>
          <a:prstGeom prst="rect">
            <a:avLst/>
          </a:prstGeom>
        </p:spPr>
      </p:pic>
    </p:spTree>
    <p:extLst>
      <p:ext uri="{BB962C8B-B14F-4D97-AF65-F5344CB8AC3E}">
        <p14:creationId xmlns:p14="http://schemas.microsoft.com/office/powerpoint/2010/main" val="29449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en un salón de clases&#10;&#10;Descripción generada automáticamente con confianza media">
            <a:extLst>
              <a:ext uri="{FF2B5EF4-FFF2-40B4-BE49-F238E27FC236}">
                <a16:creationId xmlns:a16="http://schemas.microsoft.com/office/drawing/2014/main" id="{BC8EA455-AF68-A036-F659-52DF93E44D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sp>
        <p:nvSpPr>
          <p:cNvPr id="4" name="3 Rectángulo"/>
          <p:cNvSpPr/>
          <p:nvPr/>
        </p:nvSpPr>
        <p:spPr>
          <a:xfrm>
            <a:off x="1779786" y="6150130"/>
            <a:ext cx="7643866" cy="215444"/>
          </a:xfrm>
          <a:prstGeom prst="rect">
            <a:avLst/>
          </a:prstGeom>
        </p:spPr>
        <p:txBody>
          <a:bodyPr wrap="square">
            <a:spAutoFit/>
          </a:bodyPr>
          <a:lstStyle/>
          <a:p>
            <a:r>
              <a:rPr lang="en-US" sz="800" dirty="0">
                <a:hlinkClick r:id="rId3"/>
              </a:rPr>
              <a:t>Learning Case Method Teaching from Harvard &amp; IIMA. | </a:t>
            </a:r>
            <a:r>
              <a:rPr lang="en-US" sz="800" dirty="0" err="1">
                <a:hlinkClick r:id="rId3"/>
              </a:rPr>
              <a:t>kiruba.comKiruba</a:t>
            </a:r>
            <a:r>
              <a:rPr lang="en-US" sz="800" dirty="0">
                <a:hlinkClick r:id="rId3"/>
              </a:rPr>
              <a:t> Shankar</a:t>
            </a:r>
            <a:endParaRPr lang="en-US" sz="800" dirty="0"/>
          </a:p>
        </p:txBody>
      </p:sp>
      <p:sp>
        <p:nvSpPr>
          <p:cNvPr id="7" name="2 Marcador de contenido">
            <a:extLst>
              <a:ext uri="{FF2B5EF4-FFF2-40B4-BE49-F238E27FC236}">
                <a16:creationId xmlns:a16="http://schemas.microsoft.com/office/drawing/2014/main" id="{923B675B-5832-4E20-8408-96D6E0F44558}"/>
              </a:ext>
            </a:extLst>
          </p:cNvPr>
          <p:cNvSpPr txBox="1">
            <a:spLocks/>
          </p:cNvSpPr>
          <p:nvPr/>
        </p:nvSpPr>
        <p:spPr>
          <a:xfrm>
            <a:off x="1775520" y="897597"/>
            <a:ext cx="3350714" cy="5062806"/>
          </a:xfrm>
          <a:prstGeom prst="rect">
            <a:avLst/>
          </a:prstGeom>
          <a:solidFill>
            <a:schemeClr val="bg1">
              <a:alpha val="78000"/>
            </a:schemeClr>
          </a:solidFill>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None/>
            </a:pPr>
            <a:r>
              <a:rPr lang="es-CO" sz="1600" b="1" dirty="0"/>
              <a:t>¿Por qué usar casos?</a:t>
            </a:r>
          </a:p>
          <a:p>
            <a:pPr fontAlgn="auto">
              <a:spcAft>
                <a:spcPts val="0"/>
              </a:spcAft>
            </a:pPr>
            <a:r>
              <a:rPr lang="es-CO" sz="2000" dirty="0"/>
              <a:t>Para que el alumno se acerque a problemas reales que le ayuden a desarrollar las siguientes habilidades:</a:t>
            </a:r>
          </a:p>
          <a:p>
            <a:pPr lvl="1" fontAlgn="auto">
              <a:spcAft>
                <a:spcPts val="0"/>
              </a:spcAft>
            </a:pPr>
            <a:r>
              <a:rPr lang="es-CO" sz="1600" dirty="0"/>
              <a:t>Análisis de situaciones.</a:t>
            </a:r>
          </a:p>
          <a:p>
            <a:pPr lvl="1" fontAlgn="auto">
              <a:spcAft>
                <a:spcPts val="0"/>
              </a:spcAft>
            </a:pPr>
            <a:r>
              <a:rPr lang="es-CO" sz="1600" dirty="0"/>
              <a:t>Toma de decisiones.</a:t>
            </a:r>
          </a:p>
          <a:p>
            <a:pPr lvl="1" fontAlgn="auto">
              <a:spcAft>
                <a:spcPts val="0"/>
              </a:spcAft>
            </a:pPr>
            <a:r>
              <a:rPr lang="es-CO" sz="1600" dirty="0"/>
              <a:t>Desarrollo de alternativas.</a:t>
            </a:r>
          </a:p>
          <a:p>
            <a:pPr lvl="1" fontAlgn="auto">
              <a:spcAft>
                <a:spcPts val="0"/>
              </a:spcAft>
            </a:pPr>
            <a:r>
              <a:rPr lang="es-CO" sz="1600" dirty="0"/>
              <a:t>Selección de planes de acción e</a:t>
            </a:r>
          </a:p>
          <a:p>
            <a:pPr lvl="1" fontAlgn="auto">
              <a:spcAft>
                <a:spcPts val="0"/>
              </a:spcAft>
              <a:buNone/>
            </a:pPr>
            <a:r>
              <a:rPr lang="es-CO" sz="1600" dirty="0"/>
              <a:t>	 implementación.</a:t>
            </a:r>
          </a:p>
          <a:p>
            <a:pPr lvl="1" fontAlgn="auto">
              <a:spcAft>
                <a:spcPts val="0"/>
              </a:spcAft>
            </a:pPr>
            <a:r>
              <a:rPr lang="es-CO" sz="1600" dirty="0"/>
              <a:t>Propuesta de Solución de problemas</a:t>
            </a:r>
          </a:p>
          <a:p>
            <a:pPr lvl="1" fontAlgn="auto">
              <a:spcAft>
                <a:spcPts val="0"/>
              </a:spcAft>
            </a:pPr>
            <a:r>
              <a:rPr lang="es-CO" sz="1600" dirty="0"/>
              <a:t>Comunicación, argumentación y defensa de sus ideas.</a:t>
            </a:r>
          </a:p>
          <a:p>
            <a:pPr fontAlgn="auto">
              <a:spcAft>
                <a:spcPts val="0"/>
              </a:spcAft>
            </a:pPr>
            <a:endParaRPr lang="es-CO" sz="1800" dirty="0"/>
          </a:p>
          <a:p>
            <a:pPr fontAlgn="auto">
              <a:spcAft>
                <a:spcPts val="0"/>
              </a:spcAft>
            </a:pPr>
            <a:r>
              <a:rPr lang="es-CO" sz="1800" dirty="0"/>
              <a:t>Porque permiten al profesor probar la comprensión de la teoría y facilitan hacer la conexión entre esta y su aplicación</a:t>
            </a:r>
            <a:endParaRPr lang="es-CO" sz="1800" b="1" dirty="0">
              <a:latin typeface="Berlin Sans FB Demi" pitchFamily="34" charset="0"/>
            </a:endParaRPr>
          </a:p>
        </p:txBody>
      </p:sp>
    </p:spTree>
    <p:extLst>
      <p:ext uri="{BB962C8B-B14F-4D97-AF65-F5344CB8AC3E}">
        <p14:creationId xmlns:p14="http://schemas.microsoft.com/office/powerpoint/2010/main" val="189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persona sentada frente a una mesa con un libro en la mano&#10;&#10;Descripción generada automáticamente con confianza baja">
            <a:extLst>
              <a:ext uri="{FF2B5EF4-FFF2-40B4-BE49-F238E27FC236}">
                <a16:creationId xmlns:a16="http://schemas.microsoft.com/office/drawing/2014/main" id="{2ED3F5EB-66F3-0D58-CFF9-7373B0D72C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6476564"/>
          </a:xfrm>
          <a:prstGeom prst="rect">
            <a:avLst/>
          </a:prstGeom>
        </p:spPr>
      </p:pic>
      <p:sp>
        <p:nvSpPr>
          <p:cNvPr id="3" name="CuadroTexto 2">
            <a:extLst>
              <a:ext uri="{FF2B5EF4-FFF2-40B4-BE49-F238E27FC236}">
                <a16:creationId xmlns:a16="http://schemas.microsoft.com/office/drawing/2014/main" id="{8BA39F8A-6C64-21F3-F47D-58A3FFF266B6}"/>
              </a:ext>
            </a:extLst>
          </p:cNvPr>
          <p:cNvSpPr txBox="1"/>
          <p:nvPr/>
        </p:nvSpPr>
        <p:spPr>
          <a:xfrm>
            <a:off x="2449285" y="180827"/>
            <a:ext cx="7826830" cy="1070871"/>
          </a:xfrm>
          <a:prstGeom prst="rect">
            <a:avLst/>
          </a:prstGeom>
          <a:solidFill>
            <a:schemeClr val="bg1">
              <a:alpha val="57000"/>
            </a:schemeClr>
          </a:solidFill>
        </p:spPr>
        <p:txBody>
          <a:bodyPr wrap="square" lIns="91440" tIns="45720" rIns="91440" bIns="45720" anchor="t">
            <a:spAutoFit/>
          </a:bodyPr>
          <a:lstStyle/>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Los casos de enseñanza no son ejemplos ficticios o inventados.</a:t>
            </a:r>
          </a:p>
          <a:p>
            <a:pPr algn="just">
              <a:lnSpc>
                <a:spcPct val="107000"/>
              </a:lnSpc>
              <a:spcAft>
                <a:spcPts val="800"/>
              </a:spcAft>
            </a:pPr>
            <a:r>
              <a:rPr lang="es-CO" dirty="0">
                <a:solidFill>
                  <a:srgbClr val="000000"/>
                </a:solidFill>
                <a:ea typeface="Arial" panose="020B0604020202020204" pitchFamily="34" charset="0"/>
                <a:cs typeface="Arial"/>
              </a:rPr>
              <a:t>Son hechos que sucedieron realmente y que le permiten al estudiante aprender a partir da la experiencia vivida por personas en contextos verdaderos. </a:t>
            </a:r>
            <a:endParaRPr lang="es-CO" sz="240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202598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837518-9FF2-B7E4-9777-79868AF9DA2E}"/>
              </a:ext>
            </a:extLst>
          </p:cNvPr>
          <p:cNvSpPr txBox="1"/>
          <p:nvPr/>
        </p:nvSpPr>
        <p:spPr>
          <a:xfrm>
            <a:off x="6600056" y="369668"/>
            <a:ext cx="3635896" cy="6214906"/>
          </a:xfrm>
          <a:prstGeom prst="rect">
            <a:avLst/>
          </a:prstGeom>
          <a:noFill/>
        </p:spPr>
        <p:txBody>
          <a:bodyPr wrap="square">
            <a:spAutoFit/>
          </a:bodyPr>
          <a:lstStyle/>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En los casos de enseñanza se busca el aprendizaje a través del desarrollo de la capacidad para proponer soluciones a problemas de situaciones reales. </a:t>
            </a:r>
          </a:p>
          <a:p>
            <a:pPr algn="just">
              <a:lnSpc>
                <a:spcPct val="107000"/>
              </a:lnSpc>
              <a:spcAft>
                <a:spcPts val="800"/>
              </a:spcAft>
            </a:pPr>
            <a:endParaRPr lang="es-CO"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La idea del caso no es encontrar la solución correcta, ya que esta no existe al haber un número indeterminado de formas de solucionar un problema en un dilema en la vida real. </a:t>
            </a:r>
          </a:p>
          <a:p>
            <a:pPr algn="just">
              <a:lnSpc>
                <a:spcPct val="107000"/>
              </a:lnSpc>
              <a:spcAft>
                <a:spcPts val="800"/>
              </a:spcAft>
            </a:pPr>
            <a:endParaRPr lang="es-CO"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El objetivo es que el estudiante se aventure a escoger la posible mejor solución haciendo un balance previo de las consecuencias y las ventajas y desventajas de esta. </a:t>
            </a:r>
            <a:endParaRPr lang="es-CO"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Imagen 3" descr="Personas sentadas en una banca&#10;&#10;Descripción generada automáticamente">
            <a:extLst>
              <a:ext uri="{FF2B5EF4-FFF2-40B4-BE49-F238E27FC236}">
                <a16:creationId xmlns:a16="http://schemas.microsoft.com/office/drawing/2014/main" id="{AAE889D5-95A7-DAC1-57C7-157AD72F2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4572000" cy="6858000"/>
          </a:xfrm>
          <a:prstGeom prst="rect">
            <a:avLst/>
          </a:prstGeom>
        </p:spPr>
      </p:pic>
    </p:spTree>
    <p:extLst>
      <p:ext uri="{BB962C8B-B14F-4D97-AF65-F5344CB8AC3E}">
        <p14:creationId xmlns:p14="http://schemas.microsoft.com/office/powerpoint/2010/main" val="369058005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pequeño, hombre, perro&#10;&#10;Descripción generada automáticamente">
            <a:extLst>
              <a:ext uri="{FF2B5EF4-FFF2-40B4-BE49-F238E27FC236}">
                <a16:creationId xmlns:a16="http://schemas.microsoft.com/office/drawing/2014/main" id="{23AE5C32-EDFC-C1EC-DCF3-FEE007EF4C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CuadroTexto 2">
            <a:extLst>
              <a:ext uri="{FF2B5EF4-FFF2-40B4-BE49-F238E27FC236}">
                <a16:creationId xmlns:a16="http://schemas.microsoft.com/office/drawing/2014/main" id="{A8936FE8-A25A-296E-2912-3E2DC4692977}"/>
              </a:ext>
            </a:extLst>
          </p:cNvPr>
          <p:cNvSpPr txBox="1"/>
          <p:nvPr/>
        </p:nvSpPr>
        <p:spPr>
          <a:xfrm>
            <a:off x="6384032" y="764705"/>
            <a:ext cx="3960440" cy="5632311"/>
          </a:xfrm>
          <a:prstGeom prst="rect">
            <a:avLst/>
          </a:prstGeom>
          <a:solidFill>
            <a:schemeClr val="bg1">
              <a:alpha val="87000"/>
            </a:schemeClr>
          </a:solidFill>
        </p:spPr>
        <p:txBody>
          <a:bodyPr wrap="square">
            <a:spAutoFit/>
          </a:bodyPr>
          <a:lstStyle/>
          <a:p>
            <a:r>
              <a:rPr lang="es-CO" sz="2400" dirty="0">
                <a:solidFill>
                  <a:srgbClr val="000000"/>
                </a:solidFill>
                <a:ea typeface="Arial" panose="020B0604020202020204" pitchFamily="34" charset="0"/>
              </a:rPr>
              <a:t>Los casos de enseñanza deben ser “autocontenidos”.</a:t>
            </a:r>
          </a:p>
          <a:p>
            <a:endParaRPr lang="es-CO" sz="2400" dirty="0">
              <a:solidFill>
                <a:srgbClr val="000000"/>
              </a:solidFill>
              <a:ea typeface="Arial" panose="020B0604020202020204" pitchFamily="34" charset="0"/>
            </a:endParaRPr>
          </a:p>
          <a:p>
            <a:r>
              <a:rPr lang="es-CO" sz="2400" dirty="0">
                <a:solidFill>
                  <a:srgbClr val="000000"/>
                </a:solidFill>
                <a:ea typeface="Arial" panose="020B0604020202020204" pitchFamily="34" charset="0"/>
              </a:rPr>
              <a:t>Toda la información necesaria para que el estudiante pueda entender el dilema, realizar el diagnóstico, comprender el contexto, analizar las posibles soluciones y consecuencias, y tomar la decisión de solución, debe estar contenida en el caso de enseñanza mismo.</a:t>
            </a:r>
          </a:p>
        </p:txBody>
      </p:sp>
    </p:spTree>
    <p:extLst>
      <p:ext uri="{BB962C8B-B14F-4D97-AF65-F5344CB8AC3E}">
        <p14:creationId xmlns:p14="http://schemas.microsoft.com/office/powerpoint/2010/main" val="256824927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ersona, tabla, mujer, usando&#10;&#10;Descripción generada automáticamente">
            <a:extLst>
              <a:ext uri="{FF2B5EF4-FFF2-40B4-BE49-F238E27FC236}">
                <a16:creationId xmlns:a16="http://schemas.microsoft.com/office/drawing/2014/main" id="{B47DC325-6E9A-ED0E-D953-8C7FF03E0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5960" y="0"/>
            <a:ext cx="4932040" cy="6858000"/>
          </a:xfrm>
          <a:prstGeom prst="rect">
            <a:avLst/>
          </a:prstGeom>
        </p:spPr>
      </p:pic>
      <p:sp>
        <p:nvSpPr>
          <p:cNvPr id="3" name="CuadroTexto 2">
            <a:extLst>
              <a:ext uri="{FF2B5EF4-FFF2-40B4-BE49-F238E27FC236}">
                <a16:creationId xmlns:a16="http://schemas.microsoft.com/office/drawing/2014/main" id="{525122E8-3A8E-7F70-55BE-991B73995E0A}"/>
              </a:ext>
            </a:extLst>
          </p:cNvPr>
          <p:cNvSpPr txBox="1"/>
          <p:nvPr/>
        </p:nvSpPr>
        <p:spPr>
          <a:xfrm>
            <a:off x="1294047" y="661135"/>
            <a:ext cx="4441913" cy="5527732"/>
          </a:xfrm>
          <a:prstGeom prst="rect">
            <a:avLst/>
          </a:prstGeom>
          <a:solidFill>
            <a:schemeClr val="bg1">
              <a:alpha val="68000"/>
            </a:schemeClr>
          </a:solidFill>
        </p:spPr>
        <p:txBody>
          <a:bodyPr wrap="square">
            <a:spAutoFit/>
          </a:bodyPr>
          <a:lstStyle/>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Los casos de enseñanza pueden estar escritos para personas con un cierto nivel de formación previa y antecedentes. </a:t>
            </a:r>
          </a:p>
          <a:p>
            <a:pPr algn="just">
              <a:lnSpc>
                <a:spcPct val="107000"/>
              </a:lnSpc>
              <a:spcAft>
                <a:spcPts val="800"/>
              </a:spcAft>
            </a:pPr>
            <a:endParaRPr lang="es-CO"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Por ejemplo, un caso de enseñanza sobre análisis financiero podría suponer que los estudiantes ya conocen aspectos básicos de contabilidad y finanzas por lo que podrían enfocarse en el nivel avanzado de análisis. </a:t>
            </a:r>
          </a:p>
          <a:p>
            <a:pPr algn="just">
              <a:lnSpc>
                <a:spcPct val="107000"/>
              </a:lnSpc>
              <a:spcAft>
                <a:spcPts val="800"/>
              </a:spcAft>
            </a:pPr>
            <a:endParaRPr lang="es-CO"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dirty="0">
                <a:solidFill>
                  <a:srgbClr val="000000"/>
                </a:solidFill>
                <a:ea typeface="Arial" panose="020B0604020202020204" pitchFamily="34" charset="0"/>
                <a:cs typeface="Arial" panose="020B0604020202020204" pitchFamily="34" charset="0"/>
              </a:rPr>
              <a:t>Esto debería plasmarse en las notas de enseñanza donde se menciona a qué público está dirigido el caso de enseñanza y qué requisitos deberían cumplir los estudiantes que lo analicen para poder entender el contenido y proponer soluciones al dilema planteado.</a:t>
            </a:r>
            <a:endParaRPr lang="es-CO" sz="2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03451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427" y="1373425"/>
            <a:ext cx="8229600" cy="5048920"/>
          </a:xfrm>
          <a:prstGeom prst="rect">
            <a:avLst/>
          </a:prstGeom>
        </p:spPr>
        <p:txBody>
          <a:bodyPr lIns="91440" tIns="45720" rIns="91440" bIns="45720" anchor="t"/>
          <a:lstStyle/>
          <a:p>
            <a:pPr fontAlgn="auto">
              <a:spcBef>
                <a:spcPts val="700"/>
              </a:spcBef>
              <a:spcAft>
                <a:spcPts val="0"/>
              </a:spcAft>
              <a:buClr>
                <a:schemeClr val="accent2"/>
              </a:buClr>
              <a:buSzPct val="60000"/>
              <a:defRPr/>
            </a:pPr>
            <a:endParaRPr lang="es-CO" sz="1700" dirty="0">
              <a:latin typeface="+mn-lt"/>
              <a:cs typeface="Calibri" panose="020F0502020204030204"/>
            </a:endParaRPr>
          </a:p>
          <a:p>
            <a:pPr>
              <a:spcBef>
                <a:spcPts val="700"/>
              </a:spcBef>
              <a:spcAft>
                <a:spcPts val="0"/>
              </a:spcAft>
              <a:buClr>
                <a:srgbClr val="ED7D31"/>
              </a:buClr>
              <a:buSzPct val="60000"/>
              <a:defRPr/>
            </a:pPr>
            <a:r>
              <a:rPr lang="en-US" sz="1700" dirty="0">
                <a:latin typeface="Calibri"/>
                <a:cs typeface="Calibri"/>
              </a:rPr>
              <a:t>NORTH AMERICAN CASE RESEARCH ASSOCIATION (NACRA). </a:t>
            </a:r>
            <a:r>
              <a:rPr lang="es-ES" sz="1700" dirty="0">
                <a:latin typeface="Calibri"/>
                <a:cs typeface="Calibri"/>
              </a:rPr>
              <a:t>Asociación de América del Norte de Investigación de Caso. </a:t>
            </a:r>
            <a:r>
              <a:rPr lang="es-ES" sz="1700" i="1" dirty="0">
                <a:latin typeface="Calibri"/>
                <a:cs typeface="Calibri"/>
              </a:rPr>
              <a:t>Caso de Investigación Diario.</a:t>
            </a:r>
            <a:r>
              <a:rPr lang="es-ES" sz="1700" dirty="0">
                <a:latin typeface="Calibri"/>
                <a:cs typeface="Calibri"/>
              </a:rPr>
              <a:t> Consultado 01 de Mayo de 2011. Disponible en el sitio web </a:t>
            </a:r>
            <a:r>
              <a:rPr lang="es-CO" sz="1700" u="sng" dirty="0">
                <a:latin typeface="Calibri"/>
                <a:cs typeface="Calibri"/>
                <a:hlinkClick r:id="rId2"/>
              </a:rPr>
              <a:t>http://nacra.net/nacra/</a:t>
            </a:r>
            <a:endParaRPr lang="es-ES"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a:endParaRPr>
          </a:p>
          <a:p>
            <a:pPr>
              <a:spcBef>
                <a:spcPts val="700"/>
              </a:spcBef>
              <a:buClr>
                <a:schemeClr val="accent2"/>
              </a:buClr>
              <a:buSzPct val="60000"/>
              <a:defRPr/>
            </a:pPr>
            <a:r>
              <a:rPr lang="en-US" sz="1700" dirty="0">
                <a:latin typeface="Calibri"/>
                <a:cs typeface="Calibri"/>
              </a:rPr>
              <a:t>THE WORLD ASSOCIATION FOR CASE METHOD RESEARCH AND APPLICATION (WACRA). </a:t>
            </a:r>
            <a:r>
              <a:rPr lang="es-ES" sz="1700" dirty="0">
                <a:latin typeface="Calibri"/>
                <a:cs typeface="Calibri"/>
              </a:rPr>
              <a:t>Asociación Mundial para la Investigación y Aplicación  del Método de Caso.  </a:t>
            </a:r>
            <a:r>
              <a:rPr lang="es-ES" sz="1700" dirty="0" err="1">
                <a:latin typeface="Calibri"/>
                <a:cs typeface="Calibri"/>
              </a:rPr>
              <a:t>About</a:t>
            </a:r>
            <a:r>
              <a:rPr lang="es-ES" sz="1700" dirty="0">
                <a:latin typeface="Calibri"/>
                <a:cs typeface="Calibri"/>
              </a:rPr>
              <a:t> WACRA. </a:t>
            </a:r>
            <a:r>
              <a:rPr lang="es-ES" sz="1700" i="1" dirty="0">
                <a:latin typeface="Calibri"/>
                <a:cs typeface="Calibri"/>
              </a:rPr>
              <a:t>Who </a:t>
            </a:r>
            <a:r>
              <a:rPr lang="es-ES" sz="1700" i="1" dirty="0" err="1">
                <a:latin typeface="Calibri"/>
                <a:cs typeface="Calibri"/>
              </a:rPr>
              <a:t>we</a:t>
            </a:r>
            <a:r>
              <a:rPr lang="es-ES" sz="1700" i="1" dirty="0">
                <a:latin typeface="Calibri"/>
                <a:cs typeface="Calibri"/>
              </a:rPr>
              <a:t> are. </a:t>
            </a:r>
            <a:r>
              <a:rPr lang="es-ES" sz="1700" dirty="0">
                <a:latin typeface="Calibri"/>
                <a:cs typeface="Calibri"/>
              </a:rPr>
              <a:t>Consultado 06 de Mayo de 2011. Disponible en el sitio web &lt; </a:t>
            </a:r>
            <a:r>
              <a:rPr lang="es-ES" sz="1700" u="sng" dirty="0">
                <a:latin typeface="Calibri"/>
                <a:cs typeface="Calibri"/>
                <a:hlinkClick r:id="rId3"/>
              </a:rPr>
              <a:t>http://www.wacra.org/</a:t>
            </a:r>
            <a:r>
              <a:rPr lang="es-ES" sz="1700" dirty="0">
                <a:latin typeface="Calibri"/>
                <a:cs typeface="Calibri"/>
              </a:rPr>
              <a:t>&gt;</a:t>
            </a:r>
          </a:p>
          <a:p>
            <a:pPr fontAlgn="auto">
              <a:spcBef>
                <a:spcPts val="700"/>
              </a:spcBef>
              <a:spcAft>
                <a:spcPts val="0"/>
              </a:spcAft>
              <a:buClr>
                <a:schemeClr val="accent2"/>
              </a:buClr>
              <a:buSzPct val="60000"/>
              <a:defRPr/>
            </a:pPr>
            <a:endParaRPr lang="es-CO" sz="1700" dirty="0">
              <a:latin typeface="Calibri"/>
              <a:cs typeface="Calibri"/>
            </a:endParaRPr>
          </a:p>
          <a:p>
            <a:pPr fontAlgn="auto">
              <a:spcBef>
                <a:spcPts val="700"/>
              </a:spcBef>
              <a:spcAft>
                <a:spcPts val="0"/>
              </a:spcAft>
              <a:buClr>
                <a:schemeClr val="accent2"/>
              </a:buClr>
              <a:buSzPct val="60000"/>
              <a:defRPr/>
            </a:pPr>
            <a:r>
              <a:rPr lang="es-ES" sz="1700" dirty="0">
                <a:latin typeface="Calibri"/>
                <a:cs typeface="Calibri"/>
              </a:rPr>
              <a:t> </a:t>
            </a:r>
            <a:r>
              <a:rPr lang="en-US" sz="1700" dirty="0">
                <a:latin typeface="Calibri"/>
                <a:cs typeface="Calibri"/>
              </a:rPr>
              <a:t>HARVARD BUSINESS SCHOOL. Library. </a:t>
            </a:r>
            <a:r>
              <a:rPr lang="en-US" sz="1700" i="1" dirty="0">
                <a:latin typeface="Calibri"/>
                <a:cs typeface="Calibri"/>
              </a:rPr>
              <a:t>HBS Cases. </a:t>
            </a:r>
            <a:r>
              <a:rPr lang="es-ES" sz="1700" dirty="0">
                <a:latin typeface="Calibri"/>
                <a:cs typeface="Calibri"/>
              </a:rPr>
              <a:t>Consultado 02 de Mayo de 2011. Disponible en el sitio web &lt; </a:t>
            </a:r>
            <a:r>
              <a:rPr lang="es-CO" sz="1700" u="sng" dirty="0">
                <a:latin typeface="Calibri"/>
                <a:cs typeface="Calibri"/>
                <a:hlinkClick r:id="rId4"/>
              </a:rPr>
              <a:t>http://www.hbs.edu/</a:t>
            </a:r>
            <a:r>
              <a:rPr lang="es-ES" sz="1700" dirty="0">
                <a:latin typeface="Calibri"/>
                <a:cs typeface="Calibri"/>
              </a:rPr>
              <a:t>&gt;</a:t>
            </a:r>
            <a:endParaRPr lang="es-CO"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a:endParaRPr>
          </a:p>
          <a:p>
            <a:pPr fontAlgn="auto">
              <a:spcBef>
                <a:spcPts val="700"/>
              </a:spcBef>
              <a:spcAft>
                <a:spcPts val="0"/>
              </a:spcAft>
              <a:buClr>
                <a:schemeClr val="accent2"/>
              </a:buClr>
              <a:buSzPct val="60000"/>
              <a:defRPr/>
            </a:pPr>
            <a:r>
              <a:rPr lang="en-US" sz="1700" dirty="0">
                <a:latin typeface="Calibri"/>
                <a:cs typeface="Calibri"/>
              </a:rPr>
              <a:t>RICHARD IVEY SCHOOL OF BUSINESS. THE UNIVERSITY OF WESTERN ONTARIO (IVEY). </a:t>
            </a:r>
            <a:r>
              <a:rPr lang="es-ES" sz="1700" dirty="0">
                <a:latin typeface="Calibri"/>
                <a:cs typeface="Calibri"/>
              </a:rPr>
              <a:t>Consultado 04 de Mayo de 2011. Disponible en el sitio web &lt; http://www.ivey.ca/&gt;</a:t>
            </a:r>
            <a:endParaRPr lang="es-CO" sz="1700" dirty="0">
              <a:latin typeface="Calibri"/>
              <a:cs typeface="Calibri"/>
            </a:endParaRPr>
          </a:p>
          <a:p>
            <a:pPr fontAlgn="auto">
              <a:spcBef>
                <a:spcPts val="700"/>
              </a:spcBef>
              <a:spcAft>
                <a:spcPts val="0"/>
              </a:spcAft>
              <a:buClr>
                <a:schemeClr val="accent2"/>
              </a:buClr>
              <a:buSzPct val="60000"/>
              <a:defRPr/>
            </a:pPr>
            <a:endParaRPr lang="es-CO" sz="1700" dirty="0">
              <a:latin typeface="+mn-lt"/>
              <a:cs typeface="Calibri"/>
            </a:endParaRPr>
          </a:p>
        </p:txBody>
      </p:sp>
      <p:grpSp>
        <p:nvGrpSpPr>
          <p:cNvPr id="4" name="Group 1">
            <a:extLst>
              <a:ext uri="{FF2B5EF4-FFF2-40B4-BE49-F238E27FC236}">
                <a16:creationId xmlns:a16="http://schemas.microsoft.com/office/drawing/2014/main" id="{5FA7C48F-19EB-5A0D-A632-F0650DCBC3D1}"/>
              </a:ext>
            </a:extLst>
          </p:cNvPr>
          <p:cNvGrpSpPr/>
          <p:nvPr/>
        </p:nvGrpSpPr>
        <p:grpSpPr>
          <a:xfrm>
            <a:off x="2267811" y="635766"/>
            <a:ext cx="7416824" cy="359774"/>
            <a:chOff x="0" y="4852935"/>
            <a:chExt cx="7848872" cy="359774"/>
          </a:xfrm>
          <a:solidFill>
            <a:srgbClr val="911111"/>
          </a:solidFill>
          <a:scene3d>
            <a:camera prst="orthographicFront">
              <a:rot lat="0" lon="0" rev="0"/>
            </a:camera>
            <a:lightRig rig="balanced" dir="t">
              <a:rot lat="0" lon="0" rev="8700000"/>
            </a:lightRig>
          </a:scene3d>
        </p:grpSpPr>
        <p:sp>
          <p:nvSpPr>
            <p:cNvPr id="5" name="Rectangle: Rounded Corners 2">
              <a:extLst>
                <a:ext uri="{FF2B5EF4-FFF2-40B4-BE49-F238E27FC236}">
                  <a16:creationId xmlns:a16="http://schemas.microsoft.com/office/drawing/2014/main" id="{4A996608-949B-1DCD-4D16-6189B8AE33E5}"/>
                </a:ext>
              </a:extLst>
            </p:cNvPr>
            <p:cNvSpPr/>
            <p:nvPr/>
          </p:nvSpPr>
          <p:spPr>
            <a:xfrm>
              <a:off x="0" y="4852935"/>
              <a:ext cx="7848872" cy="359774"/>
            </a:xfrm>
            <a:prstGeom prst="roundRect">
              <a:avLst/>
            </a:prstGeom>
            <a:solidFill>
              <a:srgbClr val="00B0F0"/>
            </a:solidFill>
            <a:ln>
              <a:solidFill>
                <a:srgbClr val="00B0F0"/>
              </a:solid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2E3AA9FD-CEF8-D195-EDE5-27A8D6D3A14C}"/>
                </a:ext>
              </a:extLst>
            </p:cNvPr>
            <p:cNvSpPr txBox="1"/>
            <p:nvPr/>
          </p:nvSpPr>
          <p:spPr>
            <a:xfrm>
              <a:off x="17563" y="4870498"/>
              <a:ext cx="7813746" cy="324648"/>
            </a:xfrm>
            <a:prstGeom prst="rect">
              <a:avLst/>
            </a:prstGeom>
            <a:solidFill>
              <a:srgbClr val="00B0F0"/>
            </a:solidFill>
            <a:ln>
              <a:solidFill>
                <a:srgbClr val="00B0F0"/>
              </a:solidFill>
            </a:ln>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Aft>
                  <a:spcPct val="35000"/>
                </a:spcAft>
              </a:pPr>
              <a:r>
                <a:rPr lang="es-CO" sz="2800" dirty="0">
                  <a:solidFill>
                    <a:schemeClr val="bg1"/>
                  </a:solidFill>
                  <a:latin typeface="Calibri" panose="020F0502020204030204" pitchFamily="34" charset="0"/>
                  <a:ea typeface="Calibri" panose="020F0502020204030204" pitchFamily="34" charset="0"/>
                  <a:cs typeface="Calibri" panose="020F0502020204030204" pitchFamily="34" charset="0"/>
                </a:rPr>
                <a:t>BIBLIOGRAFÍA</a:t>
              </a:r>
              <a:endParaRPr lang="es-CO"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672740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62AF7D8D3CF9E46A312B5CA75FF275A" ma:contentTypeVersion="12" ma:contentTypeDescription="Crear nuevo documento." ma:contentTypeScope="" ma:versionID="25fe85f2a361f341ea792f845837ec10">
  <xsd:schema xmlns:xsd="http://www.w3.org/2001/XMLSchema" xmlns:xs="http://www.w3.org/2001/XMLSchema" xmlns:p="http://schemas.microsoft.com/office/2006/metadata/properties" xmlns:ns3="ca01cf13-0407-481f-94a4-b09e2f98cc6b" xmlns:ns4="c3f7cddb-2a73-4829-975a-868eb246a8eb" targetNamespace="http://schemas.microsoft.com/office/2006/metadata/properties" ma:root="true" ma:fieldsID="6dbf839041f37b562cbd23b719fafb4d" ns3:_="" ns4:_="">
    <xsd:import namespace="ca01cf13-0407-481f-94a4-b09e2f98cc6b"/>
    <xsd:import namespace="c3f7cddb-2a73-4829-975a-868eb246a8e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1cf13-0407-481f-94a4-b09e2f98c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f7cddb-2a73-4829-975a-868eb246a8eb"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a01cf13-0407-481f-94a4-b09e2f98cc6b" xsi:nil="true"/>
  </documentManagement>
</p:properties>
</file>

<file path=customXml/itemProps1.xml><?xml version="1.0" encoding="utf-8"?>
<ds:datastoreItem xmlns:ds="http://schemas.openxmlformats.org/officeDocument/2006/customXml" ds:itemID="{59DDFB46-2870-4656-B921-511171CFFF98}">
  <ds:schemaRefs>
    <ds:schemaRef ds:uri="http://schemas.microsoft.com/sharepoint/v3/contenttype/forms"/>
  </ds:schemaRefs>
</ds:datastoreItem>
</file>

<file path=customXml/itemProps2.xml><?xml version="1.0" encoding="utf-8"?>
<ds:datastoreItem xmlns:ds="http://schemas.openxmlformats.org/officeDocument/2006/customXml" ds:itemID="{403DDF1D-8F10-4F97-9ACD-33C978499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1cf13-0407-481f-94a4-b09e2f98cc6b"/>
    <ds:schemaRef ds:uri="c3f7cddb-2a73-4829-975a-868eb246a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B0C504-BA30-4645-8891-A5374FCDBAF2}">
  <ds:schemaRefs>
    <ds:schemaRef ds:uri="ca01cf13-0407-481f-94a4-b09e2f98cc6b"/>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c3f7cddb-2a73-4829-975a-868eb246a8e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TotalTime>
  <Words>21</Words>
  <Application>Microsoft Office PowerPoint</Application>
  <PresentationFormat>Widescreen</PresentationFormat>
  <Paragraphs>3</Paragraphs>
  <Slides>17</Slides>
  <Notes>0</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Tema de Office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Seleccione las diapositivas conforme a:</dc:title>
  <dc:creator>JAIR DARIO LEON ANGARITA</dc:creator>
  <cp:lastModifiedBy>LUIS FRANCISCO LARA NARANJO</cp:lastModifiedBy>
  <cp:revision>89</cp:revision>
  <dcterms:created xsi:type="dcterms:W3CDTF">2023-02-02T20:46:44Z</dcterms:created>
  <dcterms:modified xsi:type="dcterms:W3CDTF">2023-04-14T13:08:11Z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0x010100D62AF7D8D3CF9E46A312B5CA75FF275A</vt:lpwstr>
  </property>
</Properties>
</file>