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9" r:id="rId5"/>
  </p:sldMasterIdLst>
  <p:sldIdLst>
    <p:sldId id="266" r:id="rId6"/>
    <p:sldId id="284" r:id="rId7"/>
    <p:sldId id="283" r:id="rId8"/>
    <p:sldId id="282" r:id="rId9"/>
    <p:sldId id="281" r:id="rId10"/>
    <p:sldId id="280" r:id="rId11"/>
    <p:sldId id="279" r:id="rId12"/>
    <p:sldId id="278" r:id="rId13"/>
    <p:sldId id="277" r:id="rId14"/>
    <p:sldId id="276" r:id="rId15"/>
    <p:sldId id="275" r:id="rId16"/>
    <p:sldId id="292" r:id="rId17"/>
    <p:sldId id="291" r:id="rId18"/>
    <p:sldId id="290" r:id="rId19"/>
    <p:sldId id="289" r:id="rId20"/>
    <p:sldId id="288" r:id="rId21"/>
    <p:sldId id="287" r:id="rId22"/>
    <p:sldId id="286" r:id="rId23"/>
    <p:sldId id="285" r:id="rId24"/>
    <p:sldId id="260" r:id="rId2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E71FE2-DD6A-9571-3945-127D45A78811}" v="21" dt="2023-03-31T18:59:58.838"/>
    <p1510:client id="{2912EECA-970B-4A0A-5CEC-CA9401006D76}" v="135" dt="2023-03-31T18:39:18.519"/>
    <p1510:client id="{AC825A26-F224-4CEA-87B1-3CA3995C2134}" v="5" dt="2023-03-07T14:31:02.203"/>
    <p1510:client id="{FC545A03-4D45-9F29-B0F6-2F4E95320B27}" v="60" dt="2023-04-10T02:42:5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64" d="100"/>
          <a:sy n="64" d="100"/>
        </p:scale>
        <p:origin x="5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B8609-AE62-49EA-9E18-036367D967DB}"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D3FD1A23-D2EC-461F-B127-31336A5D44DC}">
      <dgm:prSet phldrT="[Text]" custT="1"/>
      <dgm:spPr>
        <a:scene3d>
          <a:camera prst="orthographicFront">
            <a:rot lat="0" lon="0" rev="0"/>
          </a:camera>
          <a:lightRig rig="balanced" dir="t">
            <a:rot lat="0" lon="0" rev="8700000"/>
          </a:lightRig>
        </a:scene3d>
        <a:sp3d>
          <a:bevelT w="190500" h="38100"/>
        </a:sp3d>
      </dgm:spPr>
      <dgm:t>
        <a:bodyPr/>
        <a:lstStyle/>
        <a:p>
          <a:pPr>
            <a:buFont typeface="+mj-lt"/>
            <a:buAutoNum type="arabicPeriod"/>
          </a:pPr>
          <a:r>
            <a:rPr lang="es-MX" sz="1100" dirty="0">
              <a:latin typeface="Calibri"/>
              <a:cs typeface="Calibri"/>
            </a:rPr>
            <a:t>0. Introducción</a:t>
          </a:r>
          <a:endParaRPr lang="en-US" sz="1100" dirty="0">
            <a:latin typeface="Calibri"/>
            <a:cs typeface="Calibri"/>
          </a:endParaRPr>
        </a:p>
      </dgm:t>
    </dgm:pt>
    <dgm:pt modelId="{14B6AAD4-5536-43D2-A1B0-F90A5733AA98}" type="parTrans" cxnId="{342F83D1-3826-4C95-90D7-96512B65F267}">
      <dgm:prSet/>
      <dgm:spPr/>
      <dgm:t>
        <a:bodyPr/>
        <a:lstStyle/>
        <a:p>
          <a:endParaRPr lang="en-US" sz="2400"/>
        </a:p>
      </dgm:t>
    </dgm:pt>
    <dgm:pt modelId="{446AAD29-E655-4BD7-A4F3-DB5B075765F8}" type="sibTrans" cxnId="{342F83D1-3826-4C95-90D7-96512B65F267}">
      <dgm:prSet/>
      <dgm:spPr/>
      <dgm:t>
        <a:bodyPr/>
        <a:lstStyle/>
        <a:p>
          <a:endParaRPr lang="en-US" sz="2400"/>
        </a:p>
      </dgm:t>
    </dgm:pt>
    <dgm:pt modelId="{8F2F1283-E46E-419F-BBCD-695952C8858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1_02. Fundamentos Pedagógicos de un caso</a:t>
          </a:r>
        </a:p>
      </dgm:t>
    </dgm:pt>
    <dgm:pt modelId="{215C9C1C-2888-4106-B53D-E5FF9BCCCFAA}" type="parTrans" cxnId="{6EF21610-7E6E-4DC2-8CC7-48ACB87DF67F}">
      <dgm:prSet/>
      <dgm:spPr/>
      <dgm:t>
        <a:bodyPr/>
        <a:lstStyle/>
        <a:p>
          <a:endParaRPr lang="en-US" sz="2400"/>
        </a:p>
      </dgm:t>
    </dgm:pt>
    <dgm:pt modelId="{AA1445FF-18B6-4C57-A80B-0A6C1E8570DC}" type="sibTrans" cxnId="{6EF21610-7E6E-4DC2-8CC7-48ACB87DF67F}">
      <dgm:prSet/>
      <dgm:spPr/>
      <dgm:t>
        <a:bodyPr/>
        <a:lstStyle/>
        <a:p>
          <a:endParaRPr lang="en-US" sz="2400"/>
        </a:p>
      </dgm:t>
    </dgm:pt>
    <dgm:pt modelId="{26694DDC-0FE2-4451-A79B-17C1C6CA38A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1_03. </a:t>
          </a:r>
          <a:r>
            <a:rPr lang="es-MX" sz="1100" dirty="0">
              <a:latin typeface="Calibri"/>
              <a:ea typeface="Calibri" panose="020F0502020204030204" pitchFamily="34" charset="0"/>
              <a:cs typeface="Calibri"/>
            </a:rPr>
            <a:t>Estructura de un caso de enseñanza</a:t>
          </a:r>
          <a:endParaRPr lang="es-CO" sz="1100" dirty="0">
            <a:latin typeface="Calibri"/>
            <a:ea typeface="Calibri" panose="020F0502020204030204" pitchFamily="34" charset="0"/>
            <a:cs typeface="Calibri"/>
          </a:endParaRPr>
        </a:p>
      </dgm:t>
    </dgm:pt>
    <dgm:pt modelId="{D1FC0E10-EDA7-469A-9415-F333404E735E}" type="parTrans" cxnId="{1CDC5163-3290-48D4-896C-8B4AD3611486}">
      <dgm:prSet/>
      <dgm:spPr/>
      <dgm:t>
        <a:bodyPr/>
        <a:lstStyle/>
        <a:p>
          <a:endParaRPr lang="en-US" sz="2400"/>
        </a:p>
      </dgm:t>
    </dgm:pt>
    <dgm:pt modelId="{AAB1546B-4B7F-4162-9D99-10D1B3EDDA47}" type="sibTrans" cxnId="{1CDC5163-3290-48D4-896C-8B4AD3611486}">
      <dgm:prSet/>
      <dgm:spPr/>
      <dgm:t>
        <a:bodyPr/>
        <a:lstStyle/>
        <a:p>
          <a:endParaRPr lang="en-US" sz="2400"/>
        </a:p>
      </dgm:t>
    </dgm:pt>
    <dgm:pt modelId="{24ECB240-4DC2-4BF3-8B8B-F153D3D80FD8}">
      <dgm:prSet custT="1"/>
      <dgm:spPr>
        <a:scene3d>
          <a:camera prst="orthographicFront">
            <a:rot lat="0" lon="0" rev="0"/>
          </a:camera>
          <a:lightRig rig="balanced" dir="t">
            <a:rot lat="0" lon="0" rev="8700000"/>
          </a:lightRig>
        </a:scene3d>
        <a:sp3d>
          <a:bevelT w="190500" h="38100"/>
        </a:sp3d>
      </dgm:spPr>
      <dgm:t>
        <a:bodyPr/>
        <a:lstStyle/>
        <a:p>
          <a:pPr rtl="0"/>
          <a:r>
            <a:rPr lang="es-CO" sz="1100" b="1" dirty="0">
              <a:solidFill>
                <a:srgbClr val="00B0F0"/>
              </a:solidFill>
              <a:latin typeface="Calibri"/>
              <a:ea typeface="Calibri" panose="020F0502020204030204" pitchFamily="34" charset="0"/>
              <a:cs typeface="Calibri"/>
            </a:rPr>
            <a:t>1_04. </a:t>
          </a:r>
          <a:r>
            <a:rPr lang="es-MX" sz="1100" b="1" dirty="0">
              <a:solidFill>
                <a:srgbClr val="00B0F0"/>
              </a:solidFill>
              <a:latin typeface="Calibri"/>
              <a:ea typeface="Calibri" panose="020F0502020204030204" pitchFamily="34" charset="0"/>
              <a:cs typeface="Calibri"/>
            </a:rPr>
            <a:t>¿Cómo enseñar con casos de enseñanza?</a:t>
          </a:r>
          <a:r>
            <a:rPr lang="es-CO" sz="1100" b="1" dirty="0">
              <a:solidFill>
                <a:srgbClr val="00B0F0"/>
              </a:solidFill>
              <a:latin typeface="Calibri"/>
              <a:ea typeface="Calibri" panose="020F0502020204030204" pitchFamily="34" charset="0"/>
              <a:cs typeface="Calibri"/>
            </a:rPr>
            <a:t> </a:t>
          </a:r>
          <a:endParaRPr lang="es-CO" sz="1100" b="1" dirty="0">
            <a:solidFill>
              <a:srgbClr val="00B0F0"/>
            </a:solidFill>
            <a:latin typeface="Calibri"/>
            <a:ea typeface="Calibri" panose="020F0502020204030204" pitchFamily="34" charset="0"/>
            <a:cs typeface="Times New Roman" panose="02020603050405020304" pitchFamily="18" charset="0"/>
          </a:endParaRPr>
        </a:p>
      </dgm:t>
    </dgm:pt>
    <dgm:pt modelId="{70A2AE08-EC5F-4050-8B20-07D47E3BE001}" type="parTrans" cxnId="{229D246A-8257-4031-A074-CE893AC8C0B5}">
      <dgm:prSet/>
      <dgm:spPr/>
      <dgm:t>
        <a:bodyPr/>
        <a:lstStyle/>
        <a:p>
          <a:endParaRPr lang="en-US" sz="2400"/>
        </a:p>
      </dgm:t>
    </dgm:pt>
    <dgm:pt modelId="{44558703-C987-41BB-8815-BC47A07F6200}" type="sibTrans" cxnId="{229D246A-8257-4031-A074-CE893AC8C0B5}">
      <dgm:prSet/>
      <dgm:spPr/>
      <dgm:t>
        <a:bodyPr/>
        <a:lstStyle/>
        <a:p>
          <a:endParaRPr lang="en-US" sz="2400"/>
        </a:p>
      </dgm:t>
    </dgm:pt>
    <dgm:pt modelId="{4347CA87-525C-4978-B877-4D07EBF854D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1_05. Planeación de un curso con casos de enseñanza</a:t>
          </a:r>
        </a:p>
      </dgm:t>
    </dgm:pt>
    <dgm:pt modelId="{1573756B-9CC5-43C9-9FED-298FF8DA3AA7}" type="parTrans" cxnId="{929738E8-A26E-4D16-93E5-CD15A2E52034}">
      <dgm:prSet/>
      <dgm:spPr/>
      <dgm:t>
        <a:bodyPr/>
        <a:lstStyle/>
        <a:p>
          <a:endParaRPr lang="en-US" sz="2400"/>
        </a:p>
      </dgm:t>
    </dgm:pt>
    <dgm:pt modelId="{ABC519DB-E12D-4F96-A5E5-BDB24A88C0D5}" type="sibTrans" cxnId="{929738E8-A26E-4D16-93E5-CD15A2E52034}">
      <dgm:prSet/>
      <dgm:spPr/>
      <dgm:t>
        <a:bodyPr/>
        <a:lstStyle/>
        <a:p>
          <a:endParaRPr lang="en-US" sz="2400"/>
        </a:p>
      </dgm:t>
    </dgm:pt>
    <dgm:pt modelId="{26B35FDE-2870-4DC1-A090-A65A223AF22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1_06. ¿Cómo preparar a los alumnos para el aprendizaje con casos de enseñanza?</a:t>
          </a:r>
        </a:p>
      </dgm:t>
    </dgm:pt>
    <dgm:pt modelId="{92A73F29-3C52-4FBF-AA33-60BE5F58C477}" type="parTrans" cxnId="{B446E3F8-DAE4-4334-A4FD-495C6CA9B012}">
      <dgm:prSet/>
      <dgm:spPr/>
      <dgm:t>
        <a:bodyPr/>
        <a:lstStyle/>
        <a:p>
          <a:endParaRPr lang="en-US" sz="2400"/>
        </a:p>
      </dgm:t>
    </dgm:pt>
    <dgm:pt modelId="{483EBA01-DE01-4AD7-817B-AEECEC9DB12D}" type="sibTrans" cxnId="{B446E3F8-DAE4-4334-A4FD-495C6CA9B012}">
      <dgm:prSet/>
      <dgm:spPr/>
      <dgm:t>
        <a:bodyPr/>
        <a:lstStyle/>
        <a:p>
          <a:endParaRPr lang="en-US" sz="2400"/>
        </a:p>
      </dgm:t>
    </dgm:pt>
    <dgm:pt modelId="{AF54AC64-461D-4FB0-81A8-608ADB89FEE4}">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1_07. Evaluación del aprendizaje con casos de enseñanza</a:t>
          </a:r>
        </a:p>
      </dgm:t>
    </dgm:pt>
    <dgm:pt modelId="{32BC8FA8-F0FC-49C0-B333-90C9FF7116E4}" type="parTrans" cxnId="{FEB8F6EB-7030-451D-912C-5D4B73BD333F}">
      <dgm:prSet/>
      <dgm:spPr/>
      <dgm:t>
        <a:bodyPr/>
        <a:lstStyle/>
        <a:p>
          <a:endParaRPr lang="en-US" sz="2400"/>
        </a:p>
      </dgm:t>
    </dgm:pt>
    <dgm:pt modelId="{0077D4AB-6D39-4E3A-B4D3-CEEB0FCAF7B6}" type="sibTrans" cxnId="{FEB8F6EB-7030-451D-912C-5D4B73BD333F}">
      <dgm:prSet/>
      <dgm:spPr/>
      <dgm:t>
        <a:bodyPr/>
        <a:lstStyle/>
        <a:p>
          <a:endParaRPr lang="en-US" sz="2400"/>
        </a:p>
      </dgm:t>
    </dgm:pt>
    <dgm:pt modelId="{5ECF571F-2870-47F2-A131-D9C2A458203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Times New Roman"/>
            </a:rPr>
            <a:t>1_08.</a:t>
          </a:r>
          <a:r>
            <a:rPr lang="es-CO" sz="1100" baseline="0" dirty="0">
              <a:latin typeface="Calibri"/>
              <a:ea typeface="Calibri" panose="020F0502020204030204" pitchFamily="34" charset="0"/>
              <a:cs typeface="Times New Roman"/>
            </a:rPr>
            <a:t> </a:t>
          </a:r>
          <a:r>
            <a:rPr lang="es-MX" sz="1100" baseline="0" dirty="0">
              <a:latin typeface="Calibri"/>
              <a:cs typeface="Times New Roman"/>
            </a:rPr>
            <a:t>Las Notas de Enseñanza</a:t>
          </a:r>
          <a:endParaRPr lang="es-CO" sz="1100" dirty="0">
            <a:latin typeface="Calibri"/>
            <a:ea typeface="Calibri" panose="020F0502020204030204" pitchFamily="34" charset="0"/>
            <a:cs typeface="Times New Roman"/>
          </a:endParaRPr>
        </a:p>
      </dgm:t>
    </dgm:pt>
    <dgm:pt modelId="{FC76D1C8-28C6-466E-AB95-09F272F5E16A}" type="parTrans" cxnId="{CD4BE5B7-C3ED-4B5C-9B2D-C9ABEEAB350E}">
      <dgm:prSet/>
      <dgm:spPr/>
      <dgm:t>
        <a:bodyPr/>
        <a:lstStyle/>
        <a:p>
          <a:endParaRPr lang="en-US" sz="2400"/>
        </a:p>
      </dgm:t>
    </dgm:pt>
    <dgm:pt modelId="{D2D95FFD-E616-4DDD-846F-8F730548E38D}" type="sibTrans" cxnId="{CD4BE5B7-C3ED-4B5C-9B2D-C9ABEEAB350E}">
      <dgm:prSet/>
      <dgm:spPr/>
      <dgm:t>
        <a:bodyPr/>
        <a:lstStyle/>
        <a:p>
          <a:endParaRPr lang="en-US" sz="2400"/>
        </a:p>
      </dgm:t>
    </dgm:pt>
    <dgm:pt modelId="{930181E8-C9D4-4813-95C1-7B87C8208DA9}">
      <dgm:prSet phldrT="[Text]" custT="1"/>
      <dgm:spPr>
        <a:scene3d>
          <a:camera prst="orthographicFront">
            <a:rot lat="0" lon="0" rev="0"/>
          </a:camera>
          <a:lightRig rig="balanced" dir="t">
            <a:rot lat="0" lon="0" rev="8700000"/>
          </a:lightRig>
        </a:scene3d>
        <a:sp3d>
          <a:bevelT w="190500" h="38100"/>
        </a:sp3d>
      </dgm:spPr>
      <dgm:t>
        <a:bodyPr/>
        <a:lstStyle/>
        <a:p>
          <a:pPr>
            <a:buFont typeface="+mj-lt"/>
            <a:buAutoNum type="arabicPeriod"/>
          </a:pPr>
          <a:r>
            <a:rPr lang="es-CO" sz="1100" dirty="0">
              <a:latin typeface="Calibri"/>
              <a:ea typeface="Calibri" panose="020F0502020204030204" pitchFamily="34" charset="0"/>
              <a:cs typeface="Calibri"/>
            </a:rPr>
            <a:t>2_01. Características de un buen caso de enseñanza</a:t>
          </a:r>
        </a:p>
      </dgm:t>
    </dgm:pt>
    <dgm:pt modelId="{4D5939D7-E2D4-415B-950D-F5FCCE4B8092}" type="parTrans" cxnId="{6E69D3E0-7B31-4F04-AF4A-8BF4653E962F}">
      <dgm:prSet/>
      <dgm:spPr/>
      <dgm:t>
        <a:bodyPr/>
        <a:lstStyle/>
        <a:p>
          <a:endParaRPr lang="es-CO" sz="2400"/>
        </a:p>
      </dgm:t>
    </dgm:pt>
    <dgm:pt modelId="{2C90EEF5-A8FF-45BF-B8E6-B44A53E3FDCC}" type="sibTrans" cxnId="{6E69D3E0-7B31-4F04-AF4A-8BF4653E962F}">
      <dgm:prSet/>
      <dgm:spPr/>
      <dgm:t>
        <a:bodyPr/>
        <a:lstStyle/>
        <a:p>
          <a:endParaRPr lang="es-CO" sz="2400"/>
        </a:p>
      </dgm:t>
    </dgm:pt>
    <dgm:pt modelId="{2135E868-0516-44F7-B6B4-CF0FC3E611D7}">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2_02. Condiciones clave de un caso de enseñanza</a:t>
          </a:r>
        </a:p>
      </dgm:t>
    </dgm:pt>
    <dgm:pt modelId="{F5E2DA0A-7D5F-453B-8488-857FBA9AE3D8}" type="parTrans" cxnId="{0232713F-7A66-498E-8216-61707B5E0F47}">
      <dgm:prSet/>
      <dgm:spPr/>
      <dgm:t>
        <a:bodyPr/>
        <a:lstStyle/>
        <a:p>
          <a:endParaRPr lang="es-CO" sz="2400"/>
        </a:p>
      </dgm:t>
    </dgm:pt>
    <dgm:pt modelId="{27CAB6A2-A93B-41D0-BE70-C6D106311E1A}" type="sibTrans" cxnId="{0232713F-7A66-498E-8216-61707B5E0F47}">
      <dgm:prSet/>
      <dgm:spPr/>
      <dgm:t>
        <a:bodyPr/>
        <a:lstStyle/>
        <a:p>
          <a:endParaRPr lang="es-CO" sz="2400"/>
        </a:p>
      </dgm:t>
    </dgm:pt>
    <dgm:pt modelId="{4FFA4C5D-1A91-4AB0-B146-EC19ED296323}">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2_03. Características del escritor de un caso de enseñanza</a:t>
          </a:r>
          <a:endParaRPr lang="es-CO" sz="1100" dirty="0">
            <a:latin typeface="Calibri"/>
            <a:ea typeface="Calibri" panose="020F0502020204030204" pitchFamily="34" charset="0"/>
            <a:cs typeface="Times New Roman" panose="02020603050405020304" pitchFamily="18" charset="0"/>
          </a:endParaRPr>
        </a:p>
      </dgm:t>
    </dgm:pt>
    <dgm:pt modelId="{499F7FCC-69D1-4E8E-9EB8-92D5C3835B47}" type="parTrans" cxnId="{659250B1-9FB4-42FA-9AEE-8BCC3EABF809}">
      <dgm:prSet/>
      <dgm:spPr/>
      <dgm:t>
        <a:bodyPr/>
        <a:lstStyle/>
        <a:p>
          <a:endParaRPr lang="es-CO" sz="2400"/>
        </a:p>
      </dgm:t>
    </dgm:pt>
    <dgm:pt modelId="{66937CAA-2B44-438C-8BF8-DE40A07D9CE0}" type="sibTrans" cxnId="{659250B1-9FB4-42FA-9AEE-8BCC3EABF809}">
      <dgm:prSet/>
      <dgm:spPr/>
      <dgm:t>
        <a:bodyPr/>
        <a:lstStyle/>
        <a:p>
          <a:endParaRPr lang="es-CO" sz="2400"/>
        </a:p>
      </dgm:t>
    </dgm:pt>
    <dgm:pt modelId="{B1FB69AC-F282-41BE-A5BA-94611C587AB2}">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2_04. Origen de un caso de enseñanza</a:t>
          </a:r>
        </a:p>
      </dgm:t>
    </dgm:pt>
    <dgm:pt modelId="{1171BB77-0A00-4CDE-9315-B6602E57191D}" type="parTrans" cxnId="{D8AC87D4-4CE1-435D-BA13-1897276FDEB6}">
      <dgm:prSet/>
      <dgm:spPr/>
      <dgm:t>
        <a:bodyPr/>
        <a:lstStyle/>
        <a:p>
          <a:endParaRPr lang="es-CO" sz="2400"/>
        </a:p>
      </dgm:t>
    </dgm:pt>
    <dgm:pt modelId="{9F5CAD01-011A-438E-91AF-C356F4AF9FE3}" type="sibTrans" cxnId="{D8AC87D4-4CE1-435D-BA13-1897276FDEB6}">
      <dgm:prSet/>
      <dgm:spPr/>
      <dgm:t>
        <a:bodyPr/>
        <a:lstStyle/>
        <a:p>
          <a:endParaRPr lang="es-CO" sz="2400"/>
        </a:p>
      </dgm:t>
    </dgm:pt>
    <dgm:pt modelId="{104FCE0B-C39F-4797-981B-8D940A0FC77F}">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2_05. Enfoque del caso de enseñanza</a:t>
          </a:r>
        </a:p>
      </dgm:t>
    </dgm:pt>
    <dgm:pt modelId="{A4F13D8C-FD4F-4C95-84D2-BCFFBD78586D}" type="parTrans" cxnId="{7B896378-35F8-40B1-9A18-ACBEBBC3CF3F}">
      <dgm:prSet/>
      <dgm:spPr/>
      <dgm:t>
        <a:bodyPr/>
        <a:lstStyle/>
        <a:p>
          <a:endParaRPr lang="es-CO" sz="2400"/>
        </a:p>
      </dgm:t>
    </dgm:pt>
    <dgm:pt modelId="{F62CE692-6224-47E4-B631-D6C0A0C84854}" type="sibTrans" cxnId="{7B896378-35F8-40B1-9A18-ACBEBBC3CF3F}">
      <dgm:prSet/>
      <dgm:spPr/>
      <dgm:t>
        <a:bodyPr/>
        <a:lstStyle/>
        <a:p>
          <a:endParaRPr lang="es-CO" sz="2400"/>
        </a:p>
      </dgm:t>
    </dgm:pt>
    <dgm:pt modelId="{6050E50F-7C44-44A5-8D65-8118F34FF72F}">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2_06. Estructura del Caso y de las Notas de Enseñanza</a:t>
          </a:r>
        </a:p>
      </dgm:t>
    </dgm:pt>
    <dgm:pt modelId="{0A3E4ED2-7B73-4A14-A113-49A788CAA38B}" type="parTrans" cxnId="{007749CF-8C84-40ED-B47B-25B4E642CD15}">
      <dgm:prSet/>
      <dgm:spPr/>
      <dgm:t>
        <a:bodyPr/>
        <a:lstStyle/>
        <a:p>
          <a:endParaRPr lang="es-CO" sz="2400"/>
        </a:p>
      </dgm:t>
    </dgm:pt>
    <dgm:pt modelId="{4E06A9AD-76FB-4F59-95C4-181EB2740DDD}" type="sibTrans" cxnId="{007749CF-8C84-40ED-B47B-25B4E642CD15}">
      <dgm:prSet/>
      <dgm:spPr/>
      <dgm:t>
        <a:bodyPr/>
        <a:lstStyle/>
        <a:p>
          <a:endParaRPr lang="es-CO" sz="2400"/>
        </a:p>
      </dgm:t>
    </dgm:pt>
    <dgm:pt modelId="{1C1E49A8-29F9-4491-BAE8-942C7F8CF9EE}">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2_07. Proceso de escritura de un caso de enseñanza</a:t>
          </a:r>
        </a:p>
      </dgm:t>
    </dgm:pt>
    <dgm:pt modelId="{55C26FC6-33A1-433E-86FA-B8B830269673}" type="parTrans" cxnId="{55851983-D76A-44B8-A99E-05DA88DC942B}">
      <dgm:prSet/>
      <dgm:spPr/>
      <dgm:t>
        <a:bodyPr/>
        <a:lstStyle/>
        <a:p>
          <a:endParaRPr lang="es-CO" sz="2400"/>
        </a:p>
      </dgm:t>
    </dgm:pt>
    <dgm:pt modelId="{C7D962BF-9EE7-45D1-9AD1-E1D9D528C118}" type="sibTrans" cxnId="{55851983-D76A-44B8-A99E-05DA88DC942B}">
      <dgm:prSet/>
      <dgm:spPr/>
      <dgm:t>
        <a:bodyPr/>
        <a:lstStyle/>
        <a:p>
          <a:endParaRPr lang="es-CO" sz="2400"/>
        </a:p>
      </dgm:t>
    </dgm:pt>
    <dgm:pt modelId="{AD9321AC-A5D5-4234-BC02-5924B372DAE0}">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Times New Roman"/>
            </a:rPr>
            <a:t>2_08. Escritura de las Notas de enseñanza</a:t>
          </a:r>
        </a:p>
      </dgm:t>
    </dgm:pt>
    <dgm:pt modelId="{95FBEEC7-10BE-4FEB-9717-57FE637CF41E}" type="parTrans" cxnId="{518B518C-824D-486B-B7A8-D2CB5A3E0B79}">
      <dgm:prSet/>
      <dgm:spPr/>
      <dgm:t>
        <a:bodyPr/>
        <a:lstStyle/>
        <a:p>
          <a:endParaRPr lang="es-CO" sz="2400"/>
        </a:p>
      </dgm:t>
    </dgm:pt>
    <dgm:pt modelId="{94561CFA-FDFF-442F-900D-877B716E2EE0}" type="sibTrans" cxnId="{518B518C-824D-486B-B7A8-D2CB5A3E0B79}">
      <dgm:prSet/>
      <dgm:spPr/>
      <dgm:t>
        <a:bodyPr/>
        <a:lstStyle/>
        <a:p>
          <a:endParaRPr lang="es-CO" sz="2400"/>
        </a:p>
      </dgm:t>
    </dgm:pt>
    <dgm:pt modelId="{48DBED11-1FC4-456C-BCEE-41A6D1C3FC4B}">
      <dgm:prSet custT="1"/>
      <dgm:spPr>
        <a:scene3d>
          <a:camera prst="orthographicFront">
            <a:rot lat="0" lon="0" rev="0"/>
          </a:camera>
          <a:lightRig rig="balanced" dir="t">
            <a:rot lat="0" lon="0" rev="8700000"/>
          </a:lightRig>
        </a:scene3d>
        <a:sp3d>
          <a:bevelT w="190500" h="38100"/>
        </a:sp3d>
      </dgm:spPr>
      <dgm:t>
        <a:bodyPr/>
        <a:lstStyle/>
        <a:p>
          <a:r>
            <a:rPr lang="es-CO" sz="1100" dirty="0">
              <a:latin typeface="Calibri"/>
              <a:ea typeface="Calibri" panose="020F0502020204030204" pitchFamily="34" charset="0"/>
              <a:cs typeface="Calibri"/>
            </a:rPr>
            <a:t>2_09. Publicación del caso de enseñanza</a:t>
          </a:r>
          <a:endParaRPr lang="es-CO" sz="1100" dirty="0">
            <a:effectLst/>
            <a:latin typeface="Calibri"/>
            <a:ea typeface="Calibri" panose="020F0502020204030204" pitchFamily="34" charset="0"/>
            <a:cs typeface="Times New Roman" panose="02020603050405020304" pitchFamily="18" charset="0"/>
          </a:endParaRPr>
        </a:p>
      </dgm:t>
    </dgm:pt>
    <dgm:pt modelId="{0491274B-CCBC-40CF-AC65-36C789FF8BF5}" type="parTrans" cxnId="{5CEC4BDF-C09F-44C1-A44B-D146266519CC}">
      <dgm:prSet/>
      <dgm:spPr/>
      <dgm:t>
        <a:bodyPr/>
        <a:lstStyle/>
        <a:p>
          <a:endParaRPr lang="es-CO" sz="2400"/>
        </a:p>
      </dgm:t>
    </dgm:pt>
    <dgm:pt modelId="{FC2ED8A7-D4E6-4130-A2F2-55E43BD7EF35}" type="sibTrans" cxnId="{5CEC4BDF-C09F-44C1-A44B-D146266519CC}">
      <dgm:prSet/>
      <dgm:spPr/>
      <dgm:t>
        <a:bodyPr/>
        <a:lstStyle/>
        <a:p>
          <a:endParaRPr lang="es-CO" sz="2400"/>
        </a:p>
      </dgm:t>
    </dgm:pt>
    <dgm:pt modelId="{6FCEAE54-3922-46B6-9FBC-D023B064B7BB}">
      <dgm:prSet phldrT="[Text]" custT="1"/>
      <dgm:spPr>
        <a:scene3d>
          <a:camera prst="orthographicFront">
            <a:rot lat="0" lon="0" rev="0"/>
          </a:camera>
          <a:lightRig rig="balanced" dir="t">
            <a:rot lat="0" lon="0" rev="8700000"/>
          </a:lightRig>
        </a:scene3d>
        <a:sp3d>
          <a:bevelT w="190500" h="38100"/>
        </a:sp3d>
      </dgm:spPr>
      <dgm:t>
        <a:bodyPr/>
        <a:lstStyle/>
        <a:p>
          <a:pPr>
            <a:buFont typeface="+mj-lt"/>
            <a:buNone/>
          </a:pPr>
          <a:r>
            <a:rPr lang="es-MX" sz="1100" b="0" dirty="0">
              <a:solidFill>
                <a:schemeClr val="tx1"/>
              </a:solidFill>
              <a:latin typeface="+mn-lt"/>
              <a:cs typeface="Calibri"/>
            </a:rPr>
            <a:t>1_01. </a:t>
          </a:r>
          <a:r>
            <a:rPr lang="es-CO" sz="1100" b="0" dirty="0">
              <a:solidFill>
                <a:schemeClr val="tx1"/>
              </a:solidFill>
              <a:latin typeface="+mn-lt"/>
            </a:rPr>
            <a:t>¿Qué es y qué no es un caso de enseñanza?</a:t>
          </a:r>
          <a:endParaRPr lang="en-US" sz="1100" b="0" dirty="0">
            <a:solidFill>
              <a:schemeClr val="tx1"/>
            </a:solidFill>
          </a:endParaRPr>
        </a:p>
      </dgm:t>
    </dgm:pt>
    <dgm:pt modelId="{CFB0C9B8-8317-43BE-BC72-DA1D0C494715}" type="parTrans" cxnId="{9FB263F4-A68C-47C2-B5C5-07346C405944}">
      <dgm:prSet/>
      <dgm:spPr/>
      <dgm:t>
        <a:bodyPr/>
        <a:lstStyle/>
        <a:p>
          <a:endParaRPr lang="es-CO" sz="2400"/>
        </a:p>
      </dgm:t>
    </dgm:pt>
    <dgm:pt modelId="{A0DCF29D-5194-4DD4-98B7-DDEB078BCF86}" type="sibTrans" cxnId="{9FB263F4-A68C-47C2-B5C5-07346C405944}">
      <dgm:prSet/>
      <dgm:spPr/>
      <dgm:t>
        <a:bodyPr/>
        <a:lstStyle/>
        <a:p>
          <a:endParaRPr lang="es-CO" sz="2400"/>
        </a:p>
      </dgm:t>
    </dgm:pt>
    <dgm:pt modelId="{152F83B8-CB7B-4A1F-83F0-7C7D2E698CA5}" type="pres">
      <dgm:prSet presAssocID="{C80B8609-AE62-49EA-9E18-036367D967DB}" presName="linear" presStyleCnt="0">
        <dgm:presLayoutVars>
          <dgm:animLvl val="lvl"/>
          <dgm:resizeHandles val="exact"/>
        </dgm:presLayoutVars>
      </dgm:prSet>
      <dgm:spPr/>
    </dgm:pt>
    <dgm:pt modelId="{FC941B98-DB5D-4B0C-8D21-5CA4DDAADE14}" type="pres">
      <dgm:prSet presAssocID="{D3FD1A23-D2EC-461F-B127-31336A5D44DC}" presName="parentText" presStyleLbl="node1" presStyleIdx="0" presStyleCnt="18">
        <dgm:presLayoutVars>
          <dgm:chMax val="0"/>
          <dgm:bulletEnabled val="1"/>
        </dgm:presLayoutVars>
      </dgm:prSet>
      <dgm:spPr/>
    </dgm:pt>
    <dgm:pt modelId="{1394D564-6752-4B17-BF1B-D5DA3F228C3A}" type="pres">
      <dgm:prSet presAssocID="{446AAD29-E655-4BD7-A4F3-DB5B075765F8}" presName="spacer" presStyleCnt="0"/>
      <dgm:spPr/>
    </dgm:pt>
    <dgm:pt modelId="{BF4F27AD-3D49-43C1-B6E8-245647612823}" type="pres">
      <dgm:prSet presAssocID="{6FCEAE54-3922-46B6-9FBC-D023B064B7BB}" presName="parentText" presStyleLbl="node1" presStyleIdx="1" presStyleCnt="18">
        <dgm:presLayoutVars>
          <dgm:chMax val="0"/>
          <dgm:bulletEnabled val="1"/>
        </dgm:presLayoutVars>
      </dgm:prSet>
      <dgm:spPr/>
    </dgm:pt>
    <dgm:pt modelId="{5BCB277D-CB89-4EF8-BBA0-3A4C3778E774}" type="pres">
      <dgm:prSet presAssocID="{A0DCF29D-5194-4DD4-98B7-DDEB078BCF86}" presName="spacer" presStyleCnt="0"/>
      <dgm:spPr/>
    </dgm:pt>
    <dgm:pt modelId="{766403E0-444D-46A9-AAA0-8D5234FE5C6E}" type="pres">
      <dgm:prSet presAssocID="{8F2F1283-E46E-419F-BBCD-695952C88582}" presName="parentText" presStyleLbl="node1" presStyleIdx="2" presStyleCnt="18">
        <dgm:presLayoutVars>
          <dgm:chMax val="0"/>
          <dgm:bulletEnabled val="1"/>
        </dgm:presLayoutVars>
      </dgm:prSet>
      <dgm:spPr/>
    </dgm:pt>
    <dgm:pt modelId="{4D043648-FF78-4778-A73C-B362AA8AD52E}" type="pres">
      <dgm:prSet presAssocID="{AA1445FF-18B6-4C57-A80B-0A6C1E8570DC}" presName="spacer" presStyleCnt="0"/>
      <dgm:spPr/>
    </dgm:pt>
    <dgm:pt modelId="{7EBA2CE5-6D8F-4DA7-80CD-3D869C6A31CD}" type="pres">
      <dgm:prSet presAssocID="{26694DDC-0FE2-4451-A79B-17C1C6CA38A4}" presName="parentText" presStyleLbl="node1" presStyleIdx="3" presStyleCnt="18">
        <dgm:presLayoutVars>
          <dgm:chMax val="0"/>
          <dgm:bulletEnabled val="1"/>
        </dgm:presLayoutVars>
      </dgm:prSet>
      <dgm:spPr/>
    </dgm:pt>
    <dgm:pt modelId="{BAB6918E-4424-48F1-B90A-08E487057409}" type="pres">
      <dgm:prSet presAssocID="{AAB1546B-4B7F-4162-9D99-10D1B3EDDA47}" presName="spacer" presStyleCnt="0"/>
      <dgm:spPr/>
    </dgm:pt>
    <dgm:pt modelId="{0FFBEE0C-C86B-4E7C-BFD0-791029D4FE63}" type="pres">
      <dgm:prSet presAssocID="{24ECB240-4DC2-4BF3-8B8B-F153D3D80FD8}" presName="parentText" presStyleLbl="node1" presStyleIdx="4" presStyleCnt="18">
        <dgm:presLayoutVars>
          <dgm:chMax val="0"/>
          <dgm:bulletEnabled val="1"/>
        </dgm:presLayoutVars>
      </dgm:prSet>
      <dgm:spPr/>
    </dgm:pt>
    <dgm:pt modelId="{BA4DBBAE-7936-4EDF-960E-2A5BE65DC810}" type="pres">
      <dgm:prSet presAssocID="{44558703-C987-41BB-8815-BC47A07F6200}" presName="spacer" presStyleCnt="0"/>
      <dgm:spPr/>
    </dgm:pt>
    <dgm:pt modelId="{56A1D4E8-3272-41F1-BF9A-FC48A247A826}" type="pres">
      <dgm:prSet presAssocID="{4347CA87-525C-4978-B877-4D07EBF854D2}" presName="parentText" presStyleLbl="node1" presStyleIdx="5" presStyleCnt="18">
        <dgm:presLayoutVars>
          <dgm:chMax val="0"/>
          <dgm:bulletEnabled val="1"/>
        </dgm:presLayoutVars>
      </dgm:prSet>
      <dgm:spPr/>
    </dgm:pt>
    <dgm:pt modelId="{FD227C02-DF2E-48C3-8DDE-A9A39F57D68E}" type="pres">
      <dgm:prSet presAssocID="{ABC519DB-E12D-4F96-A5E5-BDB24A88C0D5}" presName="spacer" presStyleCnt="0"/>
      <dgm:spPr/>
    </dgm:pt>
    <dgm:pt modelId="{EEB90F89-BDED-40EB-BCEA-DF70474F0E9C}" type="pres">
      <dgm:prSet presAssocID="{26B35FDE-2870-4DC1-A090-A65A223AF224}" presName="parentText" presStyleLbl="node1" presStyleIdx="6" presStyleCnt="18">
        <dgm:presLayoutVars>
          <dgm:chMax val="0"/>
          <dgm:bulletEnabled val="1"/>
        </dgm:presLayoutVars>
      </dgm:prSet>
      <dgm:spPr/>
    </dgm:pt>
    <dgm:pt modelId="{ED308D6A-6262-46CC-9466-D695BE38DC5B}" type="pres">
      <dgm:prSet presAssocID="{483EBA01-DE01-4AD7-817B-AEECEC9DB12D}" presName="spacer" presStyleCnt="0"/>
      <dgm:spPr/>
    </dgm:pt>
    <dgm:pt modelId="{952B8499-216C-4B2E-9059-BE8138E070B8}" type="pres">
      <dgm:prSet presAssocID="{AF54AC64-461D-4FB0-81A8-608ADB89FEE4}" presName="parentText" presStyleLbl="node1" presStyleIdx="7" presStyleCnt="18">
        <dgm:presLayoutVars>
          <dgm:chMax val="0"/>
          <dgm:bulletEnabled val="1"/>
        </dgm:presLayoutVars>
      </dgm:prSet>
      <dgm:spPr/>
    </dgm:pt>
    <dgm:pt modelId="{38268CEB-33D0-49B8-B80D-0D171AB6A8A2}" type="pres">
      <dgm:prSet presAssocID="{0077D4AB-6D39-4E3A-B4D3-CEEB0FCAF7B6}" presName="spacer" presStyleCnt="0"/>
      <dgm:spPr/>
    </dgm:pt>
    <dgm:pt modelId="{FAE8999C-75CC-4017-BE11-D22022F2F4FF}" type="pres">
      <dgm:prSet presAssocID="{5ECF571F-2870-47F2-A131-D9C2A4582032}" presName="parentText" presStyleLbl="node1" presStyleIdx="8" presStyleCnt="18">
        <dgm:presLayoutVars>
          <dgm:chMax val="0"/>
          <dgm:bulletEnabled val="1"/>
        </dgm:presLayoutVars>
      </dgm:prSet>
      <dgm:spPr/>
    </dgm:pt>
    <dgm:pt modelId="{C5F7F5EC-59B7-43F3-BB6C-E5C10BC2A80F}" type="pres">
      <dgm:prSet presAssocID="{D2D95FFD-E616-4DDD-846F-8F730548E38D}" presName="spacer" presStyleCnt="0"/>
      <dgm:spPr/>
    </dgm:pt>
    <dgm:pt modelId="{F6D62BEC-7762-44C9-88F1-04550760B4E6}" type="pres">
      <dgm:prSet presAssocID="{930181E8-C9D4-4813-95C1-7B87C8208DA9}" presName="parentText" presStyleLbl="node1" presStyleIdx="9" presStyleCnt="18">
        <dgm:presLayoutVars>
          <dgm:chMax val="0"/>
          <dgm:bulletEnabled val="1"/>
        </dgm:presLayoutVars>
      </dgm:prSet>
      <dgm:spPr/>
    </dgm:pt>
    <dgm:pt modelId="{5D01BE9D-3ED5-4EDE-88C1-B00D3D31CCD7}" type="pres">
      <dgm:prSet presAssocID="{2C90EEF5-A8FF-45BF-B8E6-B44A53E3FDCC}" presName="spacer" presStyleCnt="0"/>
      <dgm:spPr/>
    </dgm:pt>
    <dgm:pt modelId="{44DFE3DE-2CA3-4A7A-AC30-EAE161BCB135}" type="pres">
      <dgm:prSet presAssocID="{2135E868-0516-44F7-B6B4-CF0FC3E611D7}" presName="parentText" presStyleLbl="node1" presStyleIdx="10" presStyleCnt="18">
        <dgm:presLayoutVars>
          <dgm:chMax val="0"/>
          <dgm:bulletEnabled val="1"/>
        </dgm:presLayoutVars>
      </dgm:prSet>
      <dgm:spPr/>
    </dgm:pt>
    <dgm:pt modelId="{A3B3993B-304B-43B4-8C8D-CF3D059DBF16}" type="pres">
      <dgm:prSet presAssocID="{27CAB6A2-A93B-41D0-BE70-C6D106311E1A}" presName="spacer" presStyleCnt="0"/>
      <dgm:spPr/>
    </dgm:pt>
    <dgm:pt modelId="{B77777A0-67ED-41B1-931C-143A7CB0511B}" type="pres">
      <dgm:prSet presAssocID="{4FFA4C5D-1A91-4AB0-B146-EC19ED296323}" presName="parentText" presStyleLbl="node1" presStyleIdx="11" presStyleCnt="18">
        <dgm:presLayoutVars>
          <dgm:chMax val="0"/>
          <dgm:bulletEnabled val="1"/>
        </dgm:presLayoutVars>
      </dgm:prSet>
      <dgm:spPr/>
    </dgm:pt>
    <dgm:pt modelId="{62ACA7B3-6BF2-41A4-B8FF-68DDF34D980C}" type="pres">
      <dgm:prSet presAssocID="{66937CAA-2B44-438C-8BF8-DE40A07D9CE0}" presName="spacer" presStyleCnt="0"/>
      <dgm:spPr/>
    </dgm:pt>
    <dgm:pt modelId="{2C4F78CE-0963-4C20-93EC-DA7D6FBC69A9}" type="pres">
      <dgm:prSet presAssocID="{B1FB69AC-F282-41BE-A5BA-94611C587AB2}" presName="parentText" presStyleLbl="node1" presStyleIdx="12" presStyleCnt="18">
        <dgm:presLayoutVars>
          <dgm:chMax val="0"/>
          <dgm:bulletEnabled val="1"/>
        </dgm:presLayoutVars>
      </dgm:prSet>
      <dgm:spPr/>
    </dgm:pt>
    <dgm:pt modelId="{05A480FE-29DD-4E57-9C5F-B64B9934A3B2}" type="pres">
      <dgm:prSet presAssocID="{9F5CAD01-011A-438E-91AF-C356F4AF9FE3}" presName="spacer" presStyleCnt="0"/>
      <dgm:spPr/>
    </dgm:pt>
    <dgm:pt modelId="{DDB2C9D7-B4F7-43BB-9296-07B8E20C1F04}" type="pres">
      <dgm:prSet presAssocID="{104FCE0B-C39F-4797-981B-8D940A0FC77F}" presName="parentText" presStyleLbl="node1" presStyleIdx="13" presStyleCnt="18">
        <dgm:presLayoutVars>
          <dgm:chMax val="0"/>
          <dgm:bulletEnabled val="1"/>
        </dgm:presLayoutVars>
      </dgm:prSet>
      <dgm:spPr/>
    </dgm:pt>
    <dgm:pt modelId="{242B2DA7-C394-4F3D-80FA-3244FBB4CFA9}" type="pres">
      <dgm:prSet presAssocID="{F62CE692-6224-47E4-B631-D6C0A0C84854}" presName="spacer" presStyleCnt="0"/>
      <dgm:spPr/>
    </dgm:pt>
    <dgm:pt modelId="{C2FF0721-88A4-406C-A7B0-E2C774E086AE}" type="pres">
      <dgm:prSet presAssocID="{6050E50F-7C44-44A5-8D65-8118F34FF72F}" presName="parentText" presStyleLbl="node1" presStyleIdx="14" presStyleCnt="18">
        <dgm:presLayoutVars>
          <dgm:chMax val="0"/>
          <dgm:bulletEnabled val="1"/>
        </dgm:presLayoutVars>
      </dgm:prSet>
      <dgm:spPr/>
    </dgm:pt>
    <dgm:pt modelId="{7F533963-1684-4503-AAC6-C42D0D9D25ED}" type="pres">
      <dgm:prSet presAssocID="{4E06A9AD-76FB-4F59-95C4-181EB2740DDD}" presName="spacer" presStyleCnt="0"/>
      <dgm:spPr/>
    </dgm:pt>
    <dgm:pt modelId="{522A3346-F44F-4BE0-9FC0-7DC32B084894}" type="pres">
      <dgm:prSet presAssocID="{1C1E49A8-29F9-4491-BAE8-942C7F8CF9EE}" presName="parentText" presStyleLbl="node1" presStyleIdx="15" presStyleCnt="18">
        <dgm:presLayoutVars>
          <dgm:chMax val="0"/>
          <dgm:bulletEnabled val="1"/>
        </dgm:presLayoutVars>
      </dgm:prSet>
      <dgm:spPr/>
    </dgm:pt>
    <dgm:pt modelId="{56D79FF4-CCEA-4F2C-8502-948A76142727}" type="pres">
      <dgm:prSet presAssocID="{C7D962BF-9EE7-45D1-9AD1-E1D9D528C118}" presName="spacer" presStyleCnt="0"/>
      <dgm:spPr/>
    </dgm:pt>
    <dgm:pt modelId="{54C9DB94-85C5-4967-9671-3CB2D7B94A0C}" type="pres">
      <dgm:prSet presAssocID="{AD9321AC-A5D5-4234-BC02-5924B372DAE0}" presName="parentText" presStyleLbl="node1" presStyleIdx="16" presStyleCnt="18">
        <dgm:presLayoutVars>
          <dgm:chMax val="0"/>
          <dgm:bulletEnabled val="1"/>
        </dgm:presLayoutVars>
      </dgm:prSet>
      <dgm:spPr/>
    </dgm:pt>
    <dgm:pt modelId="{8A54E940-FF7F-41DF-95F5-1E0A8014C141}" type="pres">
      <dgm:prSet presAssocID="{94561CFA-FDFF-442F-900D-877B716E2EE0}" presName="spacer" presStyleCnt="0"/>
      <dgm:spPr/>
    </dgm:pt>
    <dgm:pt modelId="{E53F43BC-D5A2-4B00-8788-29D127B4CF07}" type="pres">
      <dgm:prSet presAssocID="{48DBED11-1FC4-456C-BCEE-41A6D1C3FC4B}" presName="parentText" presStyleLbl="node1" presStyleIdx="17" presStyleCnt="18" custLinFactNeighborX="-3670" custLinFactNeighborY="-30832">
        <dgm:presLayoutVars>
          <dgm:chMax val="0"/>
          <dgm:bulletEnabled val="1"/>
        </dgm:presLayoutVars>
      </dgm:prSet>
      <dgm:spPr/>
    </dgm:pt>
  </dgm:ptLst>
  <dgm:cxnLst>
    <dgm:cxn modelId="{401D3701-D62D-40ED-AD33-AAC0C5C46AE2}" type="presOf" srcId="{104FCE0B-C39F-4797-981B-8D940A0FC77F}" destId="{DDB2C9D7-B4F7-43BB-9296-07B8E20C1F04}" srcOrd="0" destOrd="0" presId="urn:microsoft.com/office/officeart/2005/8/layout/vList2"/>
    <dgm:cxn modelId="{41751108-B985-4769-9F05-9B280EF4D7CA}" type="presOf" srcId="{930181E8-C9D4-4813-95C1-7B87C8208DA9}" destId="{F6D62BEC-7762-44C9-88F1-04550760B4E6}" srcOrd="0" destOrd="0" presId="urn:microsoft.com/office/officeart/2005/8/layout/vList2"/>
    <dgm:cxn modelId="{6EF21610-7E6E-4DC2-8CC7-48ACB87DF67F}" srcId="{C80B8609-AE62-49EA-9E18-036367D967DB}" destId="{8F2F1283-E46E-419F-BBCD-695952C88582}" srcOrd="2" destOrd="0" parTransId="{215C9C1C-2888-4106-B53D-E5FF9BCCCFAA}" sibTransId="{AA1445FF-18B6-4C57-A80B-0A6C1E8570DC}"/>
    <dgm:cxn modelId="{FFF87C18-EE2A-4C10-97E7-465E4F5870A1}" type="presOf" srcId="{4FFA4C5D-1A91-4AB0-B146-EC19ED296323}" destId="{B77777A0-67ED-41B1-931C-143A7CB0511B}" srcOrd="0" destOrd="0" presId="urn:microsoft.com/office/officeart/2005/8/layout/vList2"/>
    <dgm:cxn modelId="{3BE6C51E-435F-42AD-ABD9-DE0C83E89A0F}" type="presOf" srcId="{5ECF571F-2870-47F2-A131-D9C2A4582032}" destId="{FAE8999C-75CC-4017-BE11-D22022F2F4FF}" srcOrd="0" destOrd="0" presId="urn:microsoft.com/office/officeart/2005/8/layout/vList2"/>
    <dgm:cxn modelId="{144BD639-6477-4BAE-A518-7B21AA3513B0}" type="presOf" srcId="{24ECB240-4DC2-4BF3-8B8B-F153D3D80FD8}" destId="{0FFBEE0C-C86B-4E7C-BFD0-791029D4FE63}" srcOrd="0" destOrd="0" presId="urn:microsoft.com/office/officeart/2005/8/layout/vList2"/>
    <dgm:cxn modelId="{0232713F-7A66-498E-8216-61707B5E0F47}" srcId="{C80B8609-AE62-49EA-9E18-036367D967DB}" destId="{2135E868-0516-44F7-B6B4-CF0FC3E611D7}" srcOrd="10" destOrd="0" parTransId="{F5E2DA0A-7D5F-453B-8488-857FBA9AE3D8}" sibTransId="{27CAB6A2-A93B-41D0-BE70-C6D106311E1A}"/>
    <dgm:cxn modelId="{7529FA5D-5171-41DF-90E9-B15E4DFAFB3A}" type="presOf" srcId="{6050E50F-7C44-44A5-8D65-8118F34FF72F}" destId="{C2FF0721-88A4-406C-A7B0-E2C774E086AE}" srcOrd="0" destOrd="0" presId="urn:microsoft.com/office/officeart/2005/8/layout/vList2"/>
    <dgm:cxn modelId="{1CDC5163-3290-48D4-896C-8B4AD3611486}" srcId="{C80B8609-AE62-49EA-9E18-036367D967DB}" destId="{26694DDC-0FE2-4451-A79B-17C1C6CA38A4}" srcOrd="3" destOrd="0" parTransId="{D1FC0E10-EDA7-469A-9415-F333404E735E}" sibTransId="{AAB1546B-4B7F-4162-9D99-10D1B3EDDA47}"/>
    <dgm:cxn modelId="{CA6C7D65-116C-4E30-8FD4-7562E64A71D7}" type="presOf" srcId="{D3FD1A23-D2EC-461F-B127-31336A5D44DC}" destId="{FC941B98-DB5D-4B0C-8D21-5CA4DDAADE14}" srcOrd="0" destOrd="0" presId="urn:microsoft.com/office/officeart/2005/8/layout/vList2"/>
    <dgm:cxn modelId="{229D246A-8257-4031-A074-CE893AC8C0B5}" srcId="{C80B8609-AE62-49EA-9E18-036367D967DB}" destId="{24ECB240-4DC2-4BF3-8B8B-F153D3D80FD8}" srcOrd="4" destOrd="0" parTransId="{70A2AE08-EC5F-4050-8B20-07D47E3BE001}" sibTransId="{44558703-C987-41BB-8815-BC47A07F6200}"/>
    <dgm:cxn modelId="{E419576A-0551-4C14-9CBE-C939809DFB77}" type="presOf" srcId="{2135E868-0516-44F7-B6B4-CF0FC3E611D7}" destId="{44DFE3DE-2CA3-4A7A-AC30-EAE161BCB135}" srcOrd="0" destOrd="0" presId="urn:microsoft.com/office/officeart/2005/8/layout/vList2"/>
    <dgm:cxn modelId="{DEFBE26A-6CF1-4239-860F-B634836F97A7}" type="presOf" srcId="{C80B8609-AE62-49EA-9E18-036367D967DB}" destId="{152F83B8-CB7B-4A1F-83F0-7C7D2E698CA5}" srcOrd="0" destOrd="0" presId="urn:microsoft.com/office/officeart/2005/8/layout/vList2"/>
    <dgm:cxn modelId="{7B896378-35F8-40B1-9A18-ACBEBBC3CF3F}" srcId="{C80B8609-AE62-49EA-9E18-036367D967DB}" destId="{104FCE0B-C39F-4797-981B-8D940A0FC77F}" srcOrd="13" destOrd="0" parTransId="{A4F13D8C-FD4F-4C95-84D2-BCFFBD78586D}" sibTransId="{F62CE692-6224-47E4-B631-D6C0A0C84854}"/>
    <dgm:cxn modelId="{55851983-D76A-44B8-A99E-05DA88DC942B}" srcId="{C80B8609-AE62-49EA-9E18-036367D967DB}" destId="{1C1E49A8-29F9-4491-BAE8-942C7F8CF9EE}" srcOrd="15" destOrd="0" parTransId="{55C26FC6-33A1-433E-86FA-B8B830269673}" sibTransId="{C7D962BF-9EE7-45D1-9AD1-E1D9D528C118}"/>
    <dgm:cxn modelId="{518B518C-824D-486B-B7A8-D2CB5A3E0B79}" srcId="{C80B8609-AE62-49EA-9E18-036367D967DB}" destId="{AD9321AC-A5D5-4234-BC02-5924B372DAE0}" srcOrd="16" destOrd="0" parTransId="{95FBEEC7-10BE-4FEB-9717-57FE637CF41E}" sibTransId="{94561CFA-FDFF-442F-900D-877B716E2EE0}"/>
    <dgm:cxn modelId="{4BE7F398-93CA-4FDC-B2C3-E00B979E3DE7}" type="presOf" srcId="{4347CA87-525C-4978-B877-4D07EBF854D2}" destId="{56A1D4E8-3272-41F1-BF9A-FC48A247A826}" srcOrd="0" destOrd="0" presId="urn:microsoft.com/office/officeart/2005/8/layout/vList2"/>
    <dgm:cxn modelId="{97E09BA6-81E5-4F68-B4A6-DE39888DEBA0}" type="presOf" srcId="{26B35FDE-2870-4DC1-A090-A65A223AF224}" destId="{EEB90F89-BDED-40EB-BCEA-DF70474F0E9C}" srcOrd="0" destOrd="0" presId="urn:microsoft.com/office/officeart/2005/8/layout/vList2"/>
    <dgm:cxn modelId="{56C05CA7-B73C-4064-B551-8F2BF2B90064}" type="presOf" srcId="{6FCEAE54-3922-46B6-9FBC-D023B064B7BB}" destId="{BF4F27AD-3D49-43C1-B6E8-245647612823}" srcOrd="0" destOrd="0" presId="urn:microsoft.com/office/officeart/2005/8/layout/vList2"/>
    <dgm:cxn modelId="{0E8AA2AF-8A10-488B-8C06-7379EE252164}" type="presOf" srcId="{8F2F1283-E46E-419F-BBCD-695952C88582}" destId="{766403E0-444D-46A9-AAA0-8D5234FE5C6E}" srcOrd="0" destOrd="0" presId="urn:microsoft.com/office/officeart/2005/8/layout/vList2"/>
    <dgm:cxn modelId="{A538CEB0-7F95-4E24-83EF-F4DB8F059F79}" type="presOf" srcId="{AF54AC64-461D-4FB0-81A8-608ADB89FEE4}" destId="{952B8499-216C-4B2E-9059-BE8138E070B8}" srcOrd="0" destOrd="0" presId="urn:microsoft.com/office/officeart/2005/8/layout/vList2"/>
    <dgm:cxn modelId="{659250B1-9FB4-42FA-9AEE-8BCC3EABF809}" srcId="{C80B8609-AE62-49EA-9E18-036367D967DB}" destId="{4FFA4C5D-1A91-4AB0-B146-EC19ED296323}" srcOrd="11" destOrd="0" parTransId="{499F7FCC-69D1-4E8E-9EB8-92D5C3835B47}" sibTransId="{66937CAA-2B44-438C-8BF8-DE40A07D9CE0}"/>
    <dgm:cxn modelId="{DBBB2CB4-E23F-47A1-94C2-7A33D0A787DE}" type="presOf" srcId="{AD9321AC-A5D5-4234-BC02-5924B372DAE0}" destId="{54C9DB94-85C5-4967-9671-3CB2D7B94A0C}" srcOrd="0" destOrd="0" presId="urn:microsoft.com/office/officeart/2005/8/layout/vList2"/>
    <dgm:cxn modelId="{CD4BE5B7-C3ED-4B5C-9B2D-C9ABEEAB350E}" srcId="{C80B8609-AE62-49EA-9E18-036367D967DB}" destId="{5ECF571F-2870-47F2-A131-D9C2A4582032}" srcOrd="8" destOrd="0" parTransId="{FC76D1C8-28C6-466E-AB95-09F272F5E16A}" sibTransId="{D2D95FFD-E616-4DDD-846F-8F730548E38D}"/>
    <dgm:cxn modelId="{A1756BC3-B834-4926-8FAC-77E2C4B2E8CE}" type="presOf" srcId="{B1FB69AC-F282-41BE-A5BA-94611C587AB2}" destId="{2C4F78CE-0963-4C20-93EC-DA7D6FBC69A9}" srcOrd="0" destOrd="0" presId="urn:microsoft.com/office/officeart/2005/8/layout/vList2"/>
    <dgm:cxn modelId="{007749CF-8C84-40ED-B47B-25B4E642CD15}" srcId="{C80B8609-AE62-49EA-9E18-036367D967DB}" destId="{6050E50F-7C44-44A5-8D65-8118F34FF72F}" srcOrd="14" destOrd="0" parTransId="{0A3E4ED2-7B73-4A14-A113-49A788CAA38B}" sibTransId="{4E06A9AD-76FB-4F59-95C4-181EB2740DDD}"/>
    <dgm:cxn modelId="{342F83D1-3826-4C95-90D7-96512B65F267}" srcId="{C80B8609-AE62-49EA-9E18-036367D967DB}" destId="{D3FD1A23-D2EC-461F-B127-31336A5D44DC}" srcOrd="0" destOrd="0" parTransId="{14B6AAD4-5536-43D2-A1B0-F90A5733AA98}" sibTransId="{446AAD29-E655-4BD7-A4F3-DB5B075765F8}"/>
    <dgm:cxn modelId="{D8AC87D4-4CE1-435D-BA13-1897276FDEB6}" srcId="{C80B8609-AE62-49EA-9E18-036367D967DB}" destId="{B1FB69AC-F282-41BE-A5BA-94611C587AB2}" srcOrd="12" destOrd="0" parTransId="{1171BB77-0A00-4CDE-9315-B6602E57191D}" sibTransId="{9F5CAD01-011A-438E-91AF-C356F4AF9FE3}"/>
    <dgm:cxn modelId="{5CEC4BDF-C09F-44C1-A44B-D146266519CC}" srcId="{C80B8609-AE62-49EA-9E18-036367D967DB}" destId="{48DBED11-1FC4-456C-BCEE-41A6D1C3FC4B}" srcOrd="17" destOrd="0" parTransId="{0491274B-CCBC-40CF-AC65-36C789FF8BF5}" sibTransId="{FC2ED8A7-D4E6-4130-A2F2-55E43BD7EF35}"/>
    <dgm:cxn modelId="{6E69D3E0-7B31-4F04-AF4A-8BF4653E962F}" srcId="{C80B8609-AE62-49EA-9E18-036367D967DB}" destId="{930181E8-C9D4-4813-95C1-7B87C8208DA9}" srcOrd="9" destOrd="0" parTransId="{4D5939D7-E2D4-415B-950D-F5FCCE4B8092}" sibTransId="{2C90EEF5-A8FF-45BF-B8E6-B44A53E3FDCC}"/>
    <dgm:cxn modelId="{EDC851E1-384B-4253-BBFB-D5A3126A3EE2}" type="presOf" srcId="{48DBED11-1FC4-456C-BCEE-41A6D1C3FC4B}" destId="{E53F43BC-D5A2-4B00-8788-29D127B4CF07}" srcOrd="0" destOrd="0" presId="urn:microsoft.com/office/officeart/2005/8/layout/vList2"/>
    <dgm:cxn modelId="{608591E3-727D-4CB8-9733-742C5DF5A110}" type="presOf" srcId="{26694DDC-0FE2-4451-A79B-17C1C6CA38A4}" destId="{7EBA2CE5-6D8F-4DA7-80CD-3D869C6A31CD}" srcOrd="0" destOrd="0" presId="urn:microsoft.com/office/officeart/2005/8/layout/vList2"/>
    <dgm:cxn modelId="{929738E8-A26E-4D16-93E5-CD15A2E52034}" srcId="{C80B8609-AE62-49EA-9E18-036367D967DB}" destId="{4347CA87-525C-4978-B877-4D07EBF854D2}" srcOrd="5" destOrd="0" parTransId="{1573756B-9CC5-43C9-9FED-298FF8DA3AA7}" sibTransId="{ABC519DB-E12D-4F96-A5E5-BDB24A88C0D5}"/>
    <dgm:cxn modelId="{FEB8F6EB-7030-451D-912C-5D4B73BD333F}" srcId="{C80B8609-AE62-49EA-9E18-036367D967DB}" destId="{AF54AC64-461D-4FB0-81A8-608ADB89FEE4}" srcOrd="7" destOrd="0" parTransId="{32BC8FA8-F0FC-49C0-B333-90C9FF7116E4}" sibTransId="{0077D4AB-6D39-4E3A-B4D3-CEEB0FCAF7B6}"/>
    <dgm:cxn modelId="{F51367F0-8A6C-4456-B78A-FBB86F8F0FB0}" type="presOf" srcId="{1C1E49A8-29F9-4491-BAE8-942C7F8CF9EE}" destId="{522A3346-F44F-4BE0-9FC0-7DC32B084894}" srcOrd="0" destOrd="0" presId="urn:microsoft.com/office/officeart/2005/8/layout/vList2"/>
    <dgm:cxn modelId="{9FB263F4-A68C-47C2-B5C5-07346C405944}" srcId="{C80B8609-AE62-49EA-9E18-036367D967DB}" destId="{6FCEAE54-3922-46B6-9FBC-D023B064B7BB}" srcOrd="1" destOrd="0" parTransId="{CFB0C9B8-8317-43BE-BC72-DA1D0C494715}" sibTransId="{A0DCF29D-5194-4DD4-98B7-DDEB078BCF86}"/>
    <dgm:cxn modelId="{B446E3F8-DAE4-4334-A4FD-495C6CA9B012}" srcId="{C80B8609-AE62-49EA-9E18-036367D967DB}" destId="{26B35FDE-2870-4DC1-A090-A65A223AF224}" srcOrd="6" destOrd="0" parTransId="{92A73F29-3C52-4FBF-AA33-60BE5F58C477}" sibTransId="{483EBA01-DE01-4AD7-817B-AEECEC9DB12D}"/>
    <dgm:cxn modelId="{3F639762-DDB5-4143-94F1-5D72158C0637}" type="presParOf" srcId="{152F83B8-CB7B-4A1F-83F0-7C7D2E698CA5}" destId="{FC941B98-DB5D-4B0C-8D21-5CA4DDAADE14}" srcOrd="0" destOrd="0" presId="urn:microsoft.com/office/officeart/2005/8/layout/vList2"/>
    <dgm:cxn modelId="{44F8A4BD-0678-4BC7-9B39-0649E7467C98}" type="presParOf" srcId="{152F83B8-CB7B-4A1F-83F0-7C7D2E698CA5}" destId="{1394D564-6752-4B17-BF1B-D5DA3F228C3A}" srcOrd="1" destOrd="0" presId="urn:microsoft.com/office/officeart/2005/8/layout/vList2"/>
    <dgm:cxn modelId="{A1FC5ECD-8D10-44A0-9A9E-5C0A113F362C}" type="presParOf" srcId="{152F83B8-CB7B-4A1F-83F0-7C7D2E698CA5}" destId="{BF4F27AD-3D49-43C1-B6E8-245647612823}" srcOrd="2" destOrd="0" presId="urn:microsoft.com/office/officeart/2005/8/layout/vList2"/>
    <dgm:cxn modelId="{F48F720D-BA49-41E1-A5DC-0CB0AD0A6140}" type="presParOf" srcId="{152F83B8-CB7B-4A1F-83F0-7C7D2E698CA5}" destId="{5BCB277D-CB89-4EF8-BBA0-3A4C3778E774}" srcOrd="3" destOrd="0" presId="urn:microsoft.com/office/officeart/2005/8/layout/vList2"/>
    <dgm:cxn modelId="{65220D5E-8551-430D-8F65-7774D46DE81D}" type="presParOf" srcId="{152F83B8-CB7B-4A1F-83F0-7C7D2E698CA5}" destId="{766403E0-444D-46A9-AAA0-8D5234FE5C6E}" srcOrd="4" destOrd="0" presId="urn:microsoft.com/office/officeart/2005/8/layout/vList2"/>
    <dgm:cxn modelId="{40CCC7A8-C1B1-479C-981F-605D5BF6BBCA}" type="presParOf" srcId="{152F83B8-CB7B-4A1F-83F0-7C7D2E698CA5}" destId="{4D043648-FF78-4778-A73C-B362AA8AD52E}" srcOrd="5" destOrd="0" presId="urn:microsoft.com/office/officeart/2005/8/layout/vList2"/>
    <dgm:cxn modelId="{E560A557-60B0-4FF6-AAA0-100FD6196997}" type="presParOf" srcId="{152F83B8-CB7B-4A1F-83F0-7C7D2E698CA5}" destId="{7EBA2CE5-6D8F-4DA7-80CD-3D869C6A31CD}" srcOrd="6" destOrd="0" presId="urn:microsoft.com/office/officeart/2005/8/layout/vList2"/>
    <dgm:cxn modelId="{DED3DE8B-6D81-4E4C-B5B8-4039B560E507}" type="presParOf" srcId="{152F83B8-CB7B-4A1F-83F0-7C7D2E698CA5}" destId="{BAB6918E-4424-48F1-B90A-08E487057409}" srcOrd="7" destOrd="0" presId="urn:microsoft.com/office/officeart/2005/8/layout/vList2"/>
    <dgm:cxn modelId="{FB349CC6-5576-4C8B-8494-8B9C46FF71F7}" type="presParOf" srcId="{152F83B8-CB7B-4A1F-83F0-7C7D2E698CA5}" destId="{0FFBEE0C-C86B-4E7C-BFD0-791029D4FE63}" srcOrd="8" destOrd="0" presId="urn:microsoft.com/office/officeart/2005/8/layout/vList2"/>
    <dgm:cxn modelId="{DFC1E607-1CA0-47FB-A87A-11472D072045}" type="presParOf" srcId="{152F83B8-CB7B-4A1F-83F0-7C7D2E698CA5}" destId="{BA4DBBAE-7936-4EDF-960E-2A5BE65DC810}" srcOrd="9" destOrd="0" presId="urn:microsoft.com/office/officeart/2005/8/layout/vList2"/>
    <dgm:cxn modelId="{4B89E2C9-EEAC-4BB3-9E90-7527AA518898}" type="presParOf" srcId="{152F83B8-CB7B-4A1F-83F0-7C7D2E698CA5}" destId="{56A1D4E8-3272-41F1-BF9A-FC48A247A826}" srcOrd="10" destOrd="0" presId="urn:microsoft.com/office/officeart/2005/8/layout/vList2"/>
    <dgm:cxn modelId="{775A56D8-1CF4-4BE5-8E72-164BF151E798}" type="presParOf" srcId="{152F83B8-CB7B-4A1F-83F0-7C7D2E698CA5}" destId="{FD227C02-DF2E-48C3-8DDE-A9A39F57D68E}" srcOrd="11" destOrd="0" presId="urn:microsoft.com/office/officeart/2005/8/layout/vList2"/>
    <dgm:cxn modelId="{B6A558A0-4344-4A12-A304-C6EAA1CB98DC}" type="presParOf" srcId="{152F83B8-CB7B-4A1F-83F0-7C7D2E698CA5}" destId="{EEB90F89-BDED-40EB-BCEA-DF70474F0E9C}" srcOrd="12" destOrd="0" presId="urn:microsoft.com/office/officeart/2005/8/layout/vList2"/>
    <dgm:cxn modelId="{162F6A3E-2C86-4B3D-A51D-204303B7669A}" type="presParOf" srcId="{152F83B8-CB7B-4A1F-83F0-7C7D2E698CA5}" destId="{ED308D6A-6262-46CC-9466-D695BE38DC5B}" srcOrd="13" destOrd="0" presId="urn:microsoft.com/office/officeart/2005/8/layout/vList2"/>
    <dgm:cxn modelId="{1AB342B4-3433-4AAC-A192-365F0F27EB78}" type="presParOf" srcId="{152F83B8-CB7B-4A1F-83F0-7C7D2E698CA5}" destId="{952B8499-216C-4B2E-9059-BE8138E070B8}" srcOrd="14" destOrd="0" presId="urn:microsoft.com/office/officeart/2005/8/layout/vList2"/>
    <dgm:cxn modelId="{972180F9-8B60-47FB-AFE5-09D2E616CC1A}" type="presParOf" srcId="{152F83B8-CB7B-4A1F-83F0-7C7D2E698CA5}" destId="{38268CEB-33D0-49B8-B80D-0D171AB6A8A2}" srcOrd="15" destOrd="0" presId="urn:microsoft.com/office/officeart/2005/8/layout/vList2"/>
    <dgm:cxn modelId="{72427934-9059-423D-A3B7-9478871403F5}" type="presParOf" srcId="{152F83B8-CB7B-4A1F-83F0-7C7D2E698CA5}" destId="{FAE8999C-75CC-4017-BE11-D22022F2F4FF}" srcOrd="16" destOrd="0" presId="urn:microsoft.com/office/officeart/2005/8/layout/vList2"/>
    <dgm:cxn modelId="{5BBE554E-5813-49A2-B598-3D3BF5BC22B4}" type="presParOf" srcId="{152F83B8-CB7B-4A1F-83F0-7C7D2E698CA5}" destId="{C5F7F5EC-59B7-43F3-BB6C-E5C10BC2A80F}" srcOrd="17" destOrd="0" presId="urn:microsoft.com/office/officeart/2005/8/layout/vList2"/>
    <dgm:cxn modelId="{C8129D8E-5DD7-45C7-8FA0-D8F5A08E13BB}" type="presParOf" srcId="{152F83B8-CB7B-4A1F-83F0-7C7D2E698CA5}" destId="{F6D62BEC-7762-44C9-88F1-04550760B4E6}" srcOrd="18" destOrd="0" presId="urn:microsoft.com/office/officeart/2005/8/layout/vList2"/>
    <dgm:cxn modelId="{AFB4D6E8-84F9-4246-B457-A5D327EE9350}" type="presParOf" srcId="{152F83B8-CB7B-4A1F-83F0-7C7D2E698CA5}" destId="{5D01BE9D-3ED5-4EDE-88C1-B00D3D31CCD7}" srcOrd="19" destOrd="0" presId="urn:microsoft.com/office/officeart/2005/8/layout/vList2"/>
    <dgm:cxn modelId="{987CE7D5-46A7-49D0-A678-E882FE9C6A57}" type="presParOf" srcId="{152F83B8-CB7B-4A1F-83F0-7C7D2E698CA5}" destId="{44DFE3DE-2CA3-4A7A-AC30-EAE161BCB135}" srcOrd="20" destOrd="0" presId="urn:microsoft.com/office/officeart/2005/8/layout/vList2"/>
    <dgm:cxn modelId="{A4AA8D2B-8308-4B19-ADDB-C14CECB8594A}" type="presParOf" srcId="{152F83B8-CB7B-4A1F-83F0-7C7D2E698CA5}" destId="{A3B3993B-304B-43B4-8C8D-CF3D059DBF16}" srcOrd="21" destOrd="0" presId="urn:microsoft.com/office/officeart/2005/8/layout/vList2"/>
    <dgm:cxn modelId="{A6E279EC-7357-431B-9AA2-75C80C562DC0}" type="presParOf" srcId="{152F83B8-CB7B-4A1F-83F0-7C7D2E698CA5}" destId="{B77777A0-67ED-41B1-931C-143A7CB0511B}" srcOrd="22" destOrd="0" presId="urn:microsoft.com/office/officeart/2005/8/layout/vList2"/>
    <dgm:cxn modelId="{FF673298-74C5-4AE8-9035-B834937BB336}" type="presParOf" srcId="{152F83B8-CB7B-4A1F-83F0-7C7D2E698CA5}" destId="{62ACA7B3-6BF2-41A4-B8FF-68DDF34D980C}" srcOrd="23" destOrd="0" presId="urn:microsoft.com/office/officeart/2005/8/layout/vList2"/>
    <dgm:cxn modelId="{1F8382D9-4662-46EE-9292-FFEF8A5A8B9D}" type="presParOf" srcId="{152F83B8-CB7B-4A1F-83F0-7C7D2E698CA5}" destId="{2C4F78CE-0963-4C20-93EC-DA7D6FBC69A9}" srcOrd="24" destOrd="0" presId="urn:microsoft.com/office/officeart/2005/8/layout/vList2"/>
    <dgm:cxn modelId="{0567D06C-5AAE-45E9-A18C-7820A76D186B}" type="presParOf" srcId="{152F83B8-CB7B-4A1F-83F0-7C7D2E698CA5}" destId="{05A480FE-29DD-4E57-9C5F-B64B9934A3B2}" srcOrd="25" destOrd="0" presId="urn:microsoft.com/office/officeart/2005/8/layout/vList2"/>
    <dgm:cxn modelId="{A0FAC33A-64AA-442C-8741-FAA71C4064A8}" type="presParOf" srcId="{152F83B8-CB7B-4A1F-83F0-7C7D2E698CA5}" destId="{DDB2C9D7-B4F7-43BB-9296-07B8E20C1F04}" srcOrd="26" destOrd="0" presId="urn:microsoft.com/office/officeart/2005/8/layout/vList2"/>
    <dgm:cxn modelId="{80AF9C0D-7444-4A58-9F85-EEA1F5D69A60}" type="presParOf" srcId="{152F83B8-CB7B-4A1F-83F0-7C7D2E698CA5}" destId="{242B2DA7-C394-4F3D-80FA-3244FBB4CFA9}" srcOrd="27" destOrd="0" presId="urn:microsoft.com/office/officeart/2005/8/layout/vList2"/>
    <dgm:cxn modelId="{FD607425-DE91-4A3F-8AD1-3D9C5FD2EFEB}" type="presParOf" srcId="{152F83B8-CB7B-4A1F-83F0-7C7D2E698CA5}" destId="{C2FF0721-88A4-406C-A7B0-E2C774E086AE}" srcOrd="28" destOrd="0" presId="urn:microsoft.com/office/officeart/2005/8/layout/vList2"/>
    <dgm:cxn modelId="{298184D2-9D8B-4E61-BF61-43FDD3958A9C}" type="presParOf" srcId="{152F83B8-CB7B-4A1F-83F0-7C7D2E698CA5}" destId="{7F533963-1684-4503-AAC6-C42D0D9D25ED}" srcOrd="29" destOrd="0" presId="urn:microsoft.com/office/officeart/2005/8/layout/vList2"/>
    <dgm:cxn modelId="{85D12584-8CAA-44DC-A08F-8DD3C8E7644E}" type="presParOf" srcId="{152F83B8-CB7B-4A1F-83F0-7C7D2E698CA5}" destId="{522A3346-F44F-4BE0-9FC0-7DC32B084894}" srcOrd="30" destOrd="0" presId="urn:microsoft.com/office/officeart/2005/8/layout/vList2"/>
    <dgm:cxn modelId="{7477CABC-44D6-449E-81DB-B99ECCD7E86F}" type="presParOf" srcId="{152F83B8-CB7B-4A1F-83F0-7C7D2E698CA5}" destId="{56D79FF4-CCEA-4F2C-8502-948A76142727}" srcOrd="31" destOrd="0" presId="urn:microsoft.com/office/officeart/2005/8/layout/vList2"/>
    <dgm:cxn modelId="{ABD58528-AD6F-4BD5-9EDA-5E4E83BD63A9}" type="presParOf" srcId="{152F83B8-CB7B-4A1F-83F0-7C7D2E698CA5}" destId="{54C9DB94-85C5-4967-9671-3CB2D7B94A0C}" srcOrd="32" destOrd="0" presId="urn:microsoft.com/office/officeart/2005/8/layout/vList2"/>
    <dgm:cxn modelId="{569B0E50-3F24-4C2B-9774-2664D2C05C88}" type="presParOf" srcId="{152F83B8-CB7B-4A1F-83F0-7C7D2E698CA5}" destId="{8A54E940-FF7F-41DF-95F5-1E0A8014C141}" srcOrd="33" destOrd="0" presId="urn:microsoft.com/office/officeart/2005/8/layout/vList2"/>
    <dgm:cxn modelId="{1790F03C-C45B-409E-B4CB-B697010B09F0}" type="presParOf" srcId="{152F83B8-CB7B-4A1F-83F0-7C7D2E698CA5}" destId="{E53F43BC-D5A2-4B00-8788-29D127B4CF07}" srcOrd="3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41B98-DB5D-4B0C-8D21-5CA4DDAADE14}">
      <dsp:nvSpPr>
        <dsp:cNvPr id="0" name=""/>
        <dsp:cNvSpPr/>
      </dsp:nvSpPr>
      <dsp:spPr>
        <a:xfrm>
          <a:off x="0" y="142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MX" sz="1100" kern="1200" dirty="0">
              <a:latin typeface="Calibri"/>
              <a:cs typeface="Calibri"/>
            </a:rPr>
            <a:t>0. Introducción</a:t>
          </a:r>
          <a:endParaRPr lang="en-US" sz="1100" kern="1200" dirty="0">
            <a:latin typeface="Calibri"/>
            <a:cs typeface="Calibri"/>
          </a:endParaRPr>
        </a:p>
      </dsp:txBody>
      <dsp:txXfrm>
        <a:off x="12851" y="27092"/>
        <a:ext cx="7823170" cy="237548"/>
      </dsp:txXfrm>
    </dsp:sp>
    <dsp:sp modelId="{BF4F27AD-3D49-43C1-B6E8-245647612823}">
      <dsp:nvSpPr>
        <dsp:cNvPr id="0" name=""/>
        <dsp:cNvSpPr/>
      </dsp:nvSpPr>
      <dsp:spPr>
        <a:xfrm>
          <a:off x="0" y="3062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MX" sz="1100" b="0" kern="1200" dirty="0">
              <a:solidFill>
                <a:schemeClr val="tx1"/>
              </a:solidFill>
              <a:latin typeface="+mn-lt"/>
              <a:cs typeface="Calibri"/>
            </a:rPr>
            <a:t>1_01. </a:t>
          </a:r>
          <a:r>
            <a:rPr lang="es-CO" sz="1100" b="0" kern="1200" dirty="0">
              <a:solidFill>
                <a:schemeClr val="tx1"/>
              </a:solidFill>
              <a:latin typeface="+mn-lt"/>
            </a:rPr>
            <a:t>¿Qué es y qué no es un caso de enseñanza?</a:t>
          </a:r>
          <a:endParaRPr lang="en-US" sz="1100" b="0" kern="1200" dirty="0">
            <a:solidFill>
              <a:schemeClr val="tx1"/>
            </a:solidFill>
          </a:endParaRPr>
        </a:p>
      </dsp:txBody>
      <dsp:txXfrm>
        <a:off x="12851" y="319142"/>
        <a:ext cx="7823170" cy="237548"/>
      </dsp:txXfrm>
    </dsp:sp>
    <dsp:sp modelId="{766403E0-444D-46A9-AAA0-8D5234FE5C6E}">
      <dsp:nvSpPr>
        <dsp:cNvPr id="0" name=""/>
        <dsp:cNvSpPr/>
      </dsp:nvSpPr>
      <dsp:spPr>
        <a:xfrm>
          <a:off x="0" y="5983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1_02. Fundamentos Pedagógicos de un caso</a:t>
          </a:r>
        </a:p>
      </dsp:txBody>
      <dsp:txXfrm>
        <a:off x="12851" y="611192"/>
        <a:ext cx="7823170" cy="237548"/>
      </dsp:txXfrm>
    </dsp:sp>
    <dsp:sp modelId="{7EBA2CE5-6D8F-4DA7-80CD-3D869C6A31CD}">
      <dsp:nvSpPr>
        <dsp:cNvPr id="0" name=""/>
        <dsp:cNvSpPr/>
      </dsp:nvSpPr>
      <dsp:spPr>
        <a:xfrm>
          <a:off x="0" y="8903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1_03. </a:t>
          </a:r>
          <a:r>
            <a:rPr lang="es-MX" sz="1100" kern="1200" dirty="0">
              <a:latin typeface="Calibri"/>
              <a:ea typeface="Calibri" panose="020F0502020204030204" pitchFamily="34" charset="0"/>
              <a:cs typeface="Calibri"/>
            </a:rPr>
            <a:t>Estructura de un caso de enseñanza</a:t>
          </a:r>
          <a:endParaRPr lang="es-CO" sz="1100" kern="1200" dirty="0">
            <a:latin typeface="Calibri"/>
            <a:ea typeface="Calibri" panose="020F0502020204030204" pitchFamily="34" charset="0"/>
            <a:cs typeface="Calibri"/>
          </a:endParaRPr>
        </a:p>
      </dsp:txBody>
      <dsp:txXfrm>
        <a:off x="12851" y="903242"/>
        <a:ext cx="7823170" cy="237548"/>
      </dsp:txXfrm>
    </dsp:sp>
    <dsp:sp modelId="{0FFBEE0C-C86B-4E7C-BFD0-791029D4FE63}">
      <dsp:nvSpPr>
        <dsp:cNvPr id="0" name=""/>
        <dsp:cNvSpPr/>
      </dsp:nvSpPr>
      <dsp:spPr>
        <a:xfrm>
          <a:off x="0" y="11824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rtl="0">
            <a:lnSpc>
              <a:spcPct val="90000"/>
            </a:lnSpc>
            <a:spcBef>
              <a:spcPct val="0"/>
            </a:spcBef>
            <a:spcAft>
              <a:spcPct val="35000"/>
            </a:spcAft>
            <a:buNone/>
          </a:pPr>
          <a:r>
            <a:rPr lang="es-CO" sz="1100" b="1" kern="1200" dirty="0">
              <a:solidFill>
                <a:srgbClr val="00B0F0"/>
              </a:solidFill>
              <a:latin typeface="Calibri"/>
              <a:ea typeface="Calibri" panose="020F0502020204030204" pitchFamily="34" charset="0"/>
              <a:cs typeface="Calibri"/>
            </a:rPr>
            <a:t>1_04. </a:t>
          </a:r>
          <a:r>
            <a:rPr lang="es-MX" sz="1100" b="1" kern="1200" dirty="0">
              <a:solidFill>
                <a:srgbClr val="00B0F0"/>
              </a:solidFill>
              <a:latin typeface="Calibri"/>
              <a:ea typeface="Calibri" panose="020F0502020204030204" pitchFamily="34" charset="0"/>
              <a:cs typeface="Calibri"/>
            </a:rPr>
            <a:t>¿Cómo enseñar con casos de enseñanza?</a:t>
          </a:r>
          <a:r>
            <a:rPr lang="es-CO" sz="1100" b="1" kern="1200" dirty="0">
              <a:solidFill>
                <a:srgbClr val="00B0F0"/>
              </a:solidFill>
              <a:latin typeface="Calibri"/>
              <a:ea typeface="Calibri" panose="020F0502020204030204" pitchFamily="34" charset="0"/>
              <a:cs typeface="Calibri"/>
            </a:rPr>
            <a:t> </a:t>
          </a:r>
          <a:endParaRPr lang="es-CO" sz="1100" b="1" kern="1200" dirty="0">
            <a:solidFill>
              <a:srgbClr val="00B0F0"/>
            </a:solidFill>
            <a:latin typeface="Calibri"/>
            <a:ea typeface="Calibri" panose="020F0502020204030204" pitchFamily="34" charset="0"/>
            <a:cs typeface="Times New Roman" panose="02020603050405020304" pitchFamily="18" charset="0"/>
          </a:endParaRPr>
        </a:p>
      </dsp:txBody>
      <dsp:txXfrm>
        <a:off x="12851" y="1195292"/>
        <a:ext cx="7823170" cy="237548"/>
      </dsp:txXfrm>
    </dsp:sp>
    <dsp:sp modelId="{56A1D4E8-3272-41F1-BF9A-FC48A247A826}">
      <dsp:nvSpPr>
        <dsp:cNvPr id="0" name=""/>
        <dsp:cNvSpPr/>
      </dsp:nvSpPr>
      <dsp:spPr>
        <a:xfrm>
          <a:off x="0" y="14744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1_05. Planeación de un curso con casos de enseñanza</a:t>
          </a:r>
        </a:p>
      </dsp:txBody>
      <dsp:txXfrm>
        <a:off x="12851" y="1487342"/>
        <a:ext cx="7823170" cy="237548"/>
      </dsp:txXfrm>
    </dsp:sp>
    <dsp:sp modelId="{EEB90F89-BDED-40EB-BCEA-DF70474F0E9C}">
      <dsp:nvSpPr>
        <dsp:cNvPr id="0" name=""/>
        <dsp:cNvSpPr/>
      </dsp:nvSpPr>
      <dsp:spPr>
        <a:xfrm>
          <a:off x="0" y="17665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1_06. ¿Cómo preparar a los alumnos para el aprendizaje con casos de enseñanza?</a:t>
          </a:r>
        </a:p>
      </dsp:txBody>
      <dsp:txXfrm>
        <a:off x="12851" y="1779392"/>
        <a:ext cx="7823170" cy="237548"/>
      </dsp:txXfrm>
    </dsp:sp>
    <dsp:sp modelId="{952B8499-216C-4B2E-9059-BE8138E070B8}">
      <dsp:nvSpPr>
        <dsp:cNvPr id="0" name=""/>
        <dsp:cNvSpPr/>
      </dsp:nvSpPr>
      <dsp:spPr>
        <a:xfrm>
          <a:off x="0" y="20585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1_07. Evaluación del aprendizaje con casos de enseñanza</a:t>
          </a:r>
        </a:p>
      </dsp:txBody>
      <dsp:txXfrm>
        <a:off x="12851" y="2071442"/>
        <a:ext cx="7823170" cy="237548"/>
      </dsp:txXfrm>
    </dsp:sp>
    <dsp:sp modelId="{FAE8999C-75CC-4017-BE11-D22022F2F4FF}">
      <dsp:nvSpPr>
        <dsp:cNvPr id="0" name=""/>
        <dsp:cNvSpPr/>
      </dsp:nvSpPr>
      <dsp:spPr>
        <a:xfrm>
          <a:off x="0" y="23506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Times New Roman"/>
            </a:rPr>
            <a:t>1_08.</a:t>
          </a:r>
          <a:r>
            <a:rPr lang="es-CO" sz="1100" kern="1200" baseline="0" dirty="0">
              <a:latin typeface="Calibri"/>
              <a:ea typeface="Calibri" panose="020F0502020204030204" pitchFamily="34" charset="0"/>
              <a:cs typeface="Times New Roman"/>
            </a:rPr>
            <a:t> </a:t>
          </a:r>
          <a:r>
            <a:rPr lang="es-MX" sz="1100" kern="1200" baseline="0" dirty="0">
              <a:latin typeface="Calibri"/>
              <a:cs typeface="Times New Roman"/>
            </a:rPr>
            <a:t>Las Notas de Enseñanza</a:t>
          </a:r>
          <a:endParaRPr lang="es-CO" sz="1100" kern="1200" dirty="0">
            <a:latin typeface="Calibri"/>
            <a:ea typeface="Calibri" panose="020F0502020204030204" pitchFamily="34" charset="0"/>
            <a:cs typeface="Times New Roman"/>
          </a:endParaRPr>
        </a:p>
      </dsp:txBody>
      <dsp:txXfrm>
        <a:off x="12851" y="2363492"/>
        <a:ext cx="7823170" cy="237548"/>
      </dsp:txXfrm>
    </dsp:sp>
    <dsp:sp modelId="{F6D62BEC-7762-44C9-88F1-04550760B4E6}">
      <dsp:nvSpPr>
        <dsp:cNvPr id="0" name=""/>
        <dsp:cNvSpPr/>
      </dsp:nvSpPr>
      <dsp:spPr>
        <a:xfrm>
          <a:off x="0" y="26426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Font typeface="+mj-lt"/>
            <a:buNone/>
          </a:pPr>
          <a:r>
            <a:rPr lang="es-CO" sz="1100" kern="1200" dirty="0">
              <a:latin typeface="Calibri"/>
              <a:ea typeface="Calibri" panose="020F0502020204030204" pitchFamily="34" charset="0"/>
              <a:cs typeface="Calibri"/>
            </a:rPr>
            <a:t>2_01. Características de un buen caso de enseñanza</a:t>
          </a:r>
        </a:p>
      </dsp:txBody>
      <dsp:txXfrm>
        <a:off x="12851" y="2655542"/>
        <a:ext cx="7823170" cy="237548"/>
      </dsp:txXfrm>
    </dsp:sp>
    <dsp:sp modelId="{44DFE3DE-2CA3-4A7A-AC30-EAE161BCB135}">
      <dsp:nvSpPr>
        <dsp:cNvPr id="0" name=""/>
        <dsp:cNvSpPr/>
      </dsp:nvSpPr>
      <dsp:spPr>
        <a:xfrm>
          <a:off x="0" y="29347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2_02. Condiciones clave de un caso de enseñanza</a:t>
          </a:r>
        </a:p>
      </dsp:txBody>
      <dsp:txXfrm>
        <a:off x="12851" y="2947592"/>
        <a:ext cx="7823170" cy="237548"/>
      </dsp:txXfrm>
    </dsp:sp>
    <dsp:sp modelId="{B77777A0-67ED-41B1-931C-143A7CB0511B}">
      <dsp:nvSpPr>
        <dsp:cNvPr id="0" name=""/>
        <dsp:cNvSpPr/>
      </dsp:nvSpPr>
      <dsp:spPr>
        <a:xfrm>
          <a:off x="0" y="32267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2_03. Características del escritor de un caso de enseñanza</a:t>
          </a:r>
          <a:endParaRPr lang="es-CO" sz="1100" kern="1200" dirty="0">
            <a:latin typeface="Calibri"/>
            <a:ea typeface="Calibri" panose="020F0502020204030204" pitchFamily="34" charset="0"/>
            <a:cs typeface="Times New Roman" panose="02020603050405020304" pitchFamily="18" charset="0"/>
          </a:endParaRPr>
        </a:p>
      </dsp:txBody>
      <dsp:txXfrm>
        <a:off x="12851" y="3239642"/>
        <a:ext cx="7823170" cy="237548"/>
      </dsp:txXfrm>
    </dsp:sp>
    <dsp:sp modelId="{2C4F78CE-0963-4C20-93EC-DA7D6FBC69A9}">
      <dsp:nvSpPr>
        <dsp:cNvPr id="0" name=""/>
        <dsp:cNvSpPr/>
      </dsp:nvSpPr>
      <dsp:spPr>
        <a:xfrm>
          <a:off x="0" y="35188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2_04. Origen de un caso de enseñanza</a:t>
          </a:r>
        </a:p>
      </dsp:txBody>
      <dsp:txXfrm>
        <a:off x="12851" y="3531692"/>
        <a:ext cx="7823170" cy="237548"/>
      </dsp:txXfrm>
    </dsp:sp>
    <dsp:sp modelId="{DDB2C9D7-B4F7-43BB-9296-07B8E20C1F04}">
      <dsp:nvSpPr>
        <dsp:cNvPr id="0" name=""/>
        <dsp:cNvSpPr/>
      </dsp:nvSpPr>
      <dsp:spPr>
        <a:xfrm>
          <a:off x="0" y="38108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2_05. Enfoque del caso de enseñanza</a:t>
          </a:r>
        </a:p>
      </dsp:txBody>
      <dsp:txXfrm>
        <a:off x="12851" y="3823742"/>
        <a:ext cx="7823170" cy="237548"/>
      </dsp:txXfrm>
    </dsp:sp>
    <dsp:sp modelId="{C2FF0721-88A4-406C-A7B0-E2C774E086AE}">
      <dsp:nvSpPr>
        <dsp:cNvPr id="0" name=""/>
        <dsp:cNvSpPr/>
      </dsp:nvSpPr>
      <dsp:spPr>
        <a:xfrm>
          <a:off x="0" y="410294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2_06. Estructura del Caso y de las Notas de Enseñanza</a:t>
          </a:r>
        </a:p>
      </dsp:txBody>
      <dsp:txXfrm>
        <a:off x="12851" y="4115792"/>
        <a:ext cx="7823170" cy="237548"/>
      </dsp:txXfrm>
    </dsp:sp>
    <dsp:sp modelId="{522A3346-F44F-4BE0-9FC0-7DC32B084894}">
      <dsp:nvSpPr>
        <dsp:cNvPr id="0" name=""/>
        <dsp:cNvSpPr/>
      </dsp:nvSpPr>
      <dsp:spPr>
        <a:xfrm>
          <a:off x="0" y="4394991"/>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2_07. Proceso de escritura de un caso de enseñanza</a:t>
          </a:r>
        </a:p>
      </dsp:txBody>
      <dsp:txXfrm>
        <a:off x="12851" y="4407842"/>
        <a:ext cx="7823170" cy="237548"/>
      </dsp:txXfrm>
    </dsp:sp>
    <dsp:sp modelId="{54C9DB94-85C5-4967-9671-3CB2D7B94A0C}">
      <dsp:nvSpPr>
        <dsp:cNvPr id="0" name=""/>
        <dsp:cNvSpPr/>
      </dsp:nvSpPr>
      <dsp:spPr>
        <a:xfrm>
          <a:off x="0" y="4687042"/>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Times New Roman"/>
            </a:rPr>
            <a:t>2_08. Escritura de las Notas de enseñanza</a:t>
          </a:r>
        </a:p>
      </dsp:txBody>
      <dsp:txXfrm>
        <a:off x="12851" y="4699893"/>
        <a:ext cx="7823170" cy="237548"/>
      </dsp:txXfrm>
    </dsp:sp>
    <dsp:sp modelId="{E53F43BC-D5A2-4B00-8788-29D127B4CF07}">
      <dsp:nvSpPr>
        <dsp:cNvPr id="0" name=""/>
        <dsp:cNvSpPr/>
      </dsp:nvSpPr>
      <dsp:spPr>
        <a:xfrm>
          <a:off x="0" y="4970212"/>
          <a:ext cx="7848872" cy="2632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CO" sz="1100" kern="1200" dirty="0">
              <a:latin typeface="Calibri"/>
              <a:ea typeface="Calibri" panose="020F0502020204030204" pitchFamily="34" charset="0"/>
              <a:cs typeface="Calibri"/>
            </a:rPr>
            <a:t>2_09. Publicación del caso de enseñanza</a:t>
          </a:r>
          <a:endParaRPr lang="es-CO" sz="1100" kern="1200" dirty="0">
            <a:effectLst/>
            <a:latin typeface="Calibri"/>
            <a:ea typeface="Calibri" panose="020F0502020204030204" pitchFamily="34" charset="0"/>
            <a:cs typeface="Times New Roman" panose="02020603050405020304" pitchFamily="18" charset="0"/>
          </a:endParaRPr>
        </a:p>
      </dsp:txBody>
      <dsp:txXfrm>
        <a:off x="12851" y="4983063"/>
        <a:ext cx="7823170" cy="2375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4288DD15-3704-FD87-27BA-209174A4A7E4}"/>
              </a:ext>
            </a:extLst>
          </p:cNvPr>
          <p:cNvSpPr>
            <a:spLocks noGrp="1"/>
          </p:cNvSpPr>
          <p:nvPr>
            <p:ph type="title"/>
          </p:nvPr>
        </p:nvSpPr>
        <p:spPr>
          <a:xfrm>
            <a:off x="838200" y="365125"/>
            <a:ext cx="10515600" cy="1325563"/>
          </a:xfrm>
          <a:prstGeom prst="rect">
            <a:avLst/>
          </a:prstGeom>
        </p:spPr>
        <p:txBody>
          <a:bodyPr/>
          <a:lstStyle/>
          <a:p>
            <a:r>
              <a:rPr lang="es-ES" dirty="0"/>
              <a:t>Z</a:t>
            </a:r>
            <a:endParaRPr lang="es-CO" dirty="0"/>
          </a:p>
        </p:txBody>
      </p:sp>
      <p:pic>
        <p:nvPicPr>
          <p:cNvPr id="7" name="Imagen 6" descr="Imagen en blanco y negro&#10;&#10;Descripción generada automáticamente con confianza baja">
            <a:extLst>
              <a:ext uri="{FF2B5EF4-FFF2-40B4-BE49-F238E27FC236}">
                <a16:creationId xmlns:a16="http://schemas.microsoft.com/office/drawing/2014/main" id="{D1F47D7A-D7E8-C088-277E-67671FE51C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8" name="Título 1">
            <a:extLst>
              <a:ext uri="{FF2B5EF4-FFF2-40B4-BE49-F238E27FC236}">
                <a16:creationId xmlns:a16="http://schemas.microsoft.com/office/drawing/2014/main" id="{A4F9BDEE-19E5-5D4D-CBF1-1ABA78665029}"/>
              </a:ext>
            </a:extLst>
          </p:cNvPr>
          <p:cNvSpPr txBox="1">
            <a:spLocks/>
          </p:cNvSpPr>
          <p:nvPr userDrawn="1"/>
        </p:nvSpPr>
        <p:spPr>
          <a:xfrm rot="16200000">
            <a:off x="-936058" y="2175075"/>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800" dirty="0"/>
              <a:t>© </a:t>
            </a:r>
            <a:r>
              <a:rPr lang="es-ES" sz="800" dirty="0" err="1"/>
              <a:t>All</a:t>
            </a:r>
            <a:r>
              <a:rPr lang="es-ES" sz="800" dirty="0"/>
              <a:t> Copyright 2023 - </a:t>
            </a:r>
            <a:r>
              <a:rPr lang="es-ES" sz="800" b="1" dirty="0"/>
              <a:t>UNIMINUTO</a:t>
            </a:r>
          </a:p>
          <a:p>
            <a:r>
              <a:rPr lang="es-ES" sz="800" dirty="0"/>
              <a:t>Vicerrectoría General Académica</a:t>
            </a:r>
            <a:endParaRPr lang="es-CO" sz="800" dirty="0"/>
          </a:p>
        </p:txBody>
      </p:sp>
      <p:sp>
        <p:nvSpPr>
          <p:cNvPr id="9" name="Título 1">
            <a:extLst>
              <a:ext uri="{FF2B5EF4-FFF2-40B4-BE49-F238E27FC236}">
                <a16:creationId xmlns:a16="http://schemas.microsoft.com/office/drawing/2014/main" id="{7D4CC96D-7AF9-68CF-159C-25D9D3BC6CA3}"/>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10" name="Imagen 9" descr="Imagen en blanco y negro&#10;&#10;Descripción generada automáticamente con confianza baja">
            <a:extLst>
              <a:ext uri="{FF2B5EF4-FFF2-40B4-BE49-F238E27FC236}">
                <a16:creationId xmlns:a16="http://schemas.microsoft.com/office/drawing/2014/main" id="{9C4B2FD3-F1A5-C790-D1C8-8DCEAC84BA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22622" y="1153762"/>
            <a:ext cx="5929086" cy="3322373"/>
          </a:xfrm>
          <a:prstGeom prst="rect">
            <a:avLst/>
          </a:prstGeom>
        </p:spPr>
      </p:pic>
      <p:pic>
        <p:nvPicPr>
          <p:cNvPr id="11" name="Imagen 10" descr="Imagen en blanco y negro&#10;&#10;Descripción generada automáticamente con confianza baja">
            <a:extLst>
              <a:ext uri="{FF2B5EF4-FFF2-40B4-BE49-F238E27FC236}">
                <a16:creationId xmlns:a16="http://schemas.microsoft.com/office/drawing/2014/main" id="{ACF27CC0-8B45-5B3E-6D89-7551114E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30458"/>
            <a:ext cx="2467265" cy="364528"/>
          </a:xfrm>
          <a:prstGeom prst="rect">
            <a:avLst/>
          </a:prstGeom>
        </p:spPr>
      </p:pic>
    </p:spTree>
    <p:extLst>
      <p:ext uri="{BB962C8B-B14F-4D97-AF65-F5344CB8AC3E}">
        <p14:creationId xmlns:p14="http://schemas.microsoft.com/office/powerpoint/2010/main" val="1935786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B293EB80-AD0F-1CAA-35C2-BE1C61F97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6744D27C-1BA3-262A-C191-34342D81627B}"/>
              </a:ext>
            </a:extLst>
          </p:cNvPr>
          <p:cNvSpPr txBox="1">
            <a:spLocks/>
          </p:cNvSpPr>
          <p:nvPr userDrawn="1"/>
        </p:nvSpPr>
        <p:spPr>
          <a:xfrm rot="16200000">
            <a:off x="-936338" y="4343581"/>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pPr algn="l"/>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1469D8E0-725B-FAA2-0BD3-AE774939D41C}"/>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nterfaz de usuario gráfica, Texto, Aplicación&#10;&#10;Descripción generada automáticamente">
            <a:extLst>
              <a:ext uri="{FF2B5EF4-FFF2-40B4-BE49-F238E27FC236}">
                <a16:creationId xmlns:a16="http://schemas.microsoft.com/office/drawing/2014/main" id="{15DADD1A-8045-4FE4-4EF3-B4D9F49D0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1818966"/>
            <a:ext cx="5007131" cy="1760458"/>
          </a:xfrm>
          <a:prstGeom prst="rect">
            <a:avLst/>
          </a:prstGeom>
        </p:spPr>
      </p:pic>
    </p:spTree>
    <p:extLst>
      <p:ext uri="{BB962C8B-B14F-4D97-AF65-F5344CB8AC3E}">
        <p14:creationId xmlns:p14="http://schemas.microsoft.com/office/powerpoint/2010/main" val="59312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2" name="Imagen 1" descr="Imagen que contiene animal, pez&#10;&#10;Descripción generada automáticamente">
            <a:extLst>
              <a:ext uri="{FF2B5EF4-FFF2-40B4-BE49-F238E27FC236}">
                <a16:creationId xmlns:a16="http://schemas.microsoft.com/office/drawing/2014/main" id="{05C534DA-5EFF-6339-881C-AA129333F2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pic>
        <p:nvPicPr>
          <p:cNvPr id="3" name="Imagen 2" descr="Imagen en blanco y negro&#10;&#10;Descripción generada automáticamente con confianza media">
            <a:extLst>
              <a:ext uri="{FF2B5EF4-FFF2-40B4-BE49-F238E27FC236}">
                <a16:creationId xmlns:a16="http://schemas.microsoft.com/office/drawing/2014/main" id="{C886E752-9CBE-B1FB-F43A-F63960621E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383" y="1198009"/>
            <a:ext cx="5741233" cy="3322374"/>
          </a:xfrm>
          <a:prstGeom prst="rect">
            <a:avLst/>
          </a:prstGeom>
        </p:spPr>
      </p:pic>
      <p:sp>
        <p:nvSpPr>
          <p:cNvPr id="4" name="Título 1">
            <a:extLst>
              <a:ext uri="{FF2B5EF4-FFF2-40B4-BE49-F238E27FC236}">
                <a16:creationId xmlns:a16="http://schemas.microsoft.com/office/drawing/2014/main" id="{B3151DA9-5599-E797-F207-59D2F20515CA}"/>
              </a:ext>
            </a:extLst>
          </p:cNvPr>
          <p:cNvSpPr txBox="1">
            <a:spLocks/>
          </p:cNvSpPr>
          <p:nvPr userDrawn="1"/>
        </p:nvSpPr>
        <p:spPr>
          <a:xfrm rot="16200000">
            <a:off x="-936338" y="2123948"/>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r>
              <a:rPr lang="es-ES" sz="1050" dirty="0">
                <a:solidFill>
                  <a:schemeClr val="bg1"/>
                </a:solidFill>
              </a:rPr>
              <a:t>Vicerrectoría General Académica</a:t>
            </a:r>
            <a:endParaRPr lang="es-CO" sz="1050" dirty="0">
              <a:solidFill>
                <a:schemeClr val="bg1"/>
              </a:solidFill>
            </a:endParaRPr>
          </a:p>
        </p:txBody>
      </p:sp>
      <p:sp>
        <p:nvSpPr>
          <p:cNvPr id="5" name="Título 1">
            <a:extLst>
              <a:ext uri="{FF2B5EF4-FFF2-40B4-BE49-F238E27FC236}">
                <a16:creationId xmlns:a16="http://schemas.microsoft.com/office/drawing/2014/main" id="{FA8A279E-8BF6-80ED-049D-695AEF1527D2}"/>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6" name="Imagen 5" descr="Texto&#10;&#10;Descripción generada automáticamente">
            <a:extLst>
              <a:ext uri="{FF2B5EF4-FFF2-40B4-BE49-F238E27FC236}">
                <a16:creationId xmlns:a16="http://schemas.microsoft.com/office/drawing/2014/main" id="{05DF291D-0D4E-5C76-FB83-01673869A2E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1565" b="-10212"/>
          <a:stretch/>
        </p:blipFill>
        <p:spPr>
          <a:xfrm>
            <a:off x="9759151" y="6021766"/>
            <a:ext cx="2081350" cy="622382"/>
          </a:xfrm>
          <a:prstGeom prst="rect">
            <a:avLst/>
          </a:prstGeom>
        </p:spPr>
      </p:pic>
    </p:spTree>
    <p:extLst>
      <p:ext uri="{BB962C8B-B14F-4D97-AF65-F5344CB8AC3E}">
        <p14:creationId xmlns:p14="http://schemas.microsoft.com/office/powerpoint/2010/main" val="277596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EEA40505-E430-FAC8-DC3C-BFC51AB87D65}"/>
              </a:ext>
            </a:extLst>
          </p:cNvPr>
          <p:cNvSpPr>
            <a:spLocks noGrp="1"/>
          </p:cNvSpPr>
          <p:nvPr>
            <p:ph type="title"/>
          </p:nvPr>
        </p:nvSpPr>
        <p:spPr>
          <a:xfrm>
            <a:off x="838200" y="365125"/>
            <a:ext cx="10515600" cy="1325563"/>
          </a:xfrm>
          <a:prstGeom prst="rect">
            <a:avLst/>
          </a:prstGeom>
        </p:spPr>
        <p:txBody>
          <a:bodyPr/>
          <a:lstStyle/>
          <a:p>
            <a:endParaRPr lang="es-CO"/>
          </a:p>
        </p:txBody>
      </p:sp>
      <p:pic>
        <p:nvPicPr>
          <p:cNvPr id="3" name="Imagen 2" descr="Imagen en blanco y negro&#10;&#10;Descripción generada automáticamente con confianza baja">
            <a:extLst>
              <a:ext uri="{FF2B5EF4-FFF2-40B4-BE49-F238E27FC236}">
                <a16:creationId xmlns:a16="http://schemas.microsoft.com/office/drawing/2014/main" id="{D9487E2D-3718-EF25-C238-CEC0F58B6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73C28D53-4340-60CC-F9B4-26344AA0910C}"/>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114E7D39-E712-7B53-A661-280F49BC3E2E}"/>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Imagen en blanco y negro&#10;&#10;Descripción generada automáticamente con confianza baja">
            <a:extLst>
              <a:ext uri="{FF2B5EF4-FFF2-40B4-BE49-F238E27FC236}">
                <a16:creationId xmlns:a16="http://schemas.microsoft.com/office/drawing/2014/main" id="{EF4860ED-7785-58EA-0885-A2C8A04D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384" y="1153763"/>
            <a:ext cx="5741231" cy="3322373"/>
          </a:xfrm>
          <a:prstGeom prst="rect">
            <a:avLst/>
          </a:prstGeom>
        </p:spPr>
      </p:pic>
      <p:pic>
        <p:nvPicPr>
          <p:cNvPr id="7" name="Imagen 6" descr="Un conjunto de letras blancas en un fondo blanco&#10;&#10;Descripción generada automáticamente con confianza media">
            <a:extLst>
              <a:ext uri="{FF2B5EF4-FFF2-40B4-BE49-F238E27FC236}">
                <a16:creationId xmlns:a16="http://schemas.microsoft.com/office/drawing/2014/main" id="{B53BB021-B2B5-3882-23B3-17191814A2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31374"/>
            <a:ext cx="2467265" cy="360667"/>
          </a:xfrm>
          <a:prstGeom prst="rect">
            <a:avLst/>
          </a:prstGeom>
        </p:spPr>
      </p:pic>
    </p:spTree>
    <p:extLst>
      <p:ext uri="{BB962C8B-B14F-4D97-AF65-F5344CB8AC3E}">
        <p14:creationId xmlns:p14="http://schemas.microsoft.com/office/powerpoint/2010/main" val="441715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4D28CF0D-B0BF-0FB2-5F51-FD6652D845FF}"/>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9" y="0"/>
            <a:ext cx="16473947" cy="6858000"/>
          </a:xfrm>
          <a:prstGeom prst="rect">
            <a:avLst/>
          </a:prstGeom>
        </p:spPr>
      </p:pic>
      <p:sp>
        <p:nvSpPr>
          <p:cNvPr id="3" name="Rectángulo 2">
            <a:extLst>
              <a:ext uri="{FF2B5EF4-FFF2-40B4-BE49-F238E27FC236}">
                <a16:creationId xmlns:a16="http://schemas.microsoft.com/office/drawing/2014/main" id="{692A95FE-28B8-662D-0A85-94ABD0B9ABE1}"/>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2AA15832-135B-8761-EFEF-5939365375BD}"/>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A141D5EB-3408-D649-BEAD-8C2F285DC226}"/>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7CF925E5-2F38-D0F5-2588-208F3EF7F06B}"/>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2331C958-66B3-F631-7B1A-9B04C285CED0}"/>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Un conjunto de letras blancas en un fondo blanco&#10;&#10;Descripción generada automáticamente con confianza media">
            <a:extLst>
              <a:ext uri="{FF2B5EF4-FFF2-40B4-BE49-F238E27FC236}">
                <a16:creationId xmlns:a16="http://schemas.microsoft.com/office/drawing/2014/main" id="{E858BD5C-C582-502F-B7F3-F8C0CA7EAE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3352" y="6123932"/>
            <a:ext cx="3222400" cy="471053"/>
          </a:xfrm>
          <a:prstGeom prst="rect">
            <a:avLst/>
          </a:prstGeom>
        </p:spPr>
      </p:pic>
      <p:sp>
        <p:nvSpPr>
          <p:cNvPr id="9" name="Título 1">
            <a:extLst>
              <a:ext uri="{FF2B5EF4-FFF2-40B4-BE49-F238E27FC236}">
                <a16:creationId xmlns:a16="http://schemas.microsoft.com/office/drawing/2014/main" id="{C33F2FDB-6FDE-CB62-D230-901581E612AA}"/>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3F7BED58-365C-101E-AD30-E4D716BBC50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274338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7D4788A7-3B76-6F5B-06BF-2AF105D85D4B}"/>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FA653401-2056-910C-8FC1-9DA5E853A490}"/>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CB4F8901-5594-8832-67BA-4039A2FC3ABA}"/>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FF3C0091-79A7-F824-57AA-BDFF05A67704}"/>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285B6196-A3EF-2452-B4D0-A4F475C03877}"/>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pic>
        <p:nvPicPr>
          <p:cNvPr id="7" name="Imagen 6" descr="Un conjunto de letras blancas en un fondo blanco&#10;&#10;Descripción generada automáticamente con confianza media">
            <a:extLst>
              <a:ext uri="{FF2B5EF4-FFF2-40B4-BE49-F238E27FC236}">
                <a16:creationId xmlns:a16="http://schemas.microsoft.com/office/drawing/2014/main" id="{9BE165D4-2259-B4FB-FC4B-96C005FFD7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3352" y="6123932"/>
            <a:ext cx="3222400" cy="471053"/>
          </a:xfrm>
          <a:prstGeom prst="rect">
            <a:avLst/>
          </a:prstGeom>
        </p:spPr>
      </p:pic>
      <p:sp>
        <p:nvSpPr>
          <p:cNvPr id="8" name="Título 1">
            <a:extLst>
              <a:ext uri="{FF2B5EF4-FFF2-40B4-BE49-F238E27FC236}">
                <a16:creationId xmlns:a16="http://schemas.microsoft.com/office/drawing/2014/main" id="{38D0ACAD-F44F-AFAC-4955-447D42F98BB0}"/>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9" name="Título 1">
            <a:extLst>
              <a:ext uri="{FF2B5EF4-FFF2-40B4-BE49-F238E27FC236}">
                <a16:creationId xmlns:a16="http://schemas.microsoft.com/office/drawing/2014/main" id="{13D1F340-0DAC-22E2-5C32-B375F6229594}"/>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8BA36545-5ECB-F740-EDC6-C44E857A289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326990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2" name="Imagen 1" descr="Imagen que contiene animal, pez&#10;&#10;Descripción generada automáticamente">
            <a:extLst>
              <a:ext uri="{FF2B5EF4-FFF2-40B4-BE49-F238E27FC236}">
                <a16:creationId xmlns:a16="http://schemas.microsoft.com/office/drawing/2014/main" id="{87409A2E-711C-6A12-90F6-B4AE8AEB6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EE383B03-2677-99FB-AB90-2E3E1FAFBCDA}"/>
              </a:ext>
            </a:extLst>
          </p:cNvPr>
          <p:cNvSpPr txBox="1">
            <a:spLocks/>
          </p:cNvSpPr>
          <p:nvPr userDrawn="1"/>
        </p:nvSpPr>
        <p:spPr>
          <a:xfrm rot="16200000">
            <a:off x="-936338" y="2123948"/>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E7D41B08-CC21-52E4-5EC7-B5DEA81FE5CC}"/>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nterfaz de usuario gráfica, Texto, Aplicación&#10;&#10;Descripción generada automáticamente">
            <a:extLst>
              <a:ext uri="{FF2B5EF4-FFF2-40B4-BE49-F238E27FC236}">
                <a16:creationId xmlns:a16="http://schemas.microsoft.com/office/drawing/2014/main" id="{86216972-3C2A-B227-BDE0-9F61E17B1D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2010978"/>
            <a:ext cx="5007131" cy="1580990"/>
          </a:xfrm>
          <a:prstGeom prst="rect">
            <a:avLst/>
          </a:prstGeom>
        </p:spPr>
      </p:pic>
    </p:spTree>
    <p:extLst>
      <p:ext uri="{BB962C8B-B14F-4D97-AF65-F5344CB8AC3E}">
        <p14:creationId xmlns:p14="http://schemas.microsoft.com/office/powerpoint/2010/main" val="379820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descr="Captura de pantalla de computadora&#10;&#10;Descripción generada automáticamente">
            <a:extLst>
              <a:ext uri="{FF2B5EF4-FFF2-40B4-BE49-F238E27FC236}">
                <a16:creationId xmlns:a16="http://schemas.microsoft.com/office/drawing/2014/main" id="{62479EDE-37AF-05AE-E05B-B00FD0F3C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ángulo 9">
            <a:extLst>
              <a:ext uri="{FF2B5EF4-FFF2-40B4-BE49-F238E27FC236}">
                <a16:creationId xmlns:a16="http://schemas.microsoft.com/office/drawing/2014/main" id="{F71A0A7A-76BB-5E4C-F3A3-8E3346120FB2}"/>
              </a:ext>
            </a:extLst>
          </p:cNvPr>
          <p:cNvSpPr/>
          <p:nvPr userDrawn="1"/>
        </p:nvSpPr>
        <p:spPr>
          <a:xfrm>
            <a:off x="0" y="0"/>
            <a:ext cx="12192000" cy="6858000"/>
          </a:xfrm>
          <a:prstGeom prst="rect">
            <a:avLst/>
          </a:prstGeom>
          <a:solidFill>
            <a:srgbClr val="000000">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Rectángulo 10">
            <a:extLst>
              <a:ext uri="{FF2B5EF4-FFF2-40B4-BE49-F238E27FC236}">
                <a16:creationId xmlns:a16="http://schemas.microsoft.com/office/drawing/2014/main" id="{AC2CBCF1-8F0A-EAB1-F854-273F5A1202B7}"/>
              </a:ext>
            </a:extLst>
          </p:cNvPr>
          <p:cNvSpPr/>
          <p:nvPr userDrawn="1"/>
        </p:nvSpPr>
        <p:spPr>
          <a:xfrm>
            <a:off x="5548116" y="1823465"/>
            <a:ext cx="6149898" cy="4423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Imagen 11" descr="Captura de pantalla de computadora&#10;&#10;Descripción generada automáticamente">
            <a:extLst>
              <a:ext uri="{FF2B5EF4-FFF2-40B4-BE49-F238E27FC236}">
                <a16:creationId xmlns:a16="http://schemas.microsoft.com/office/drawing/2014/main" id="{F67882DA-D36A-A543-0E3D-B9A7E34C30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1" t="4949" r="93693" b="91819"/>
          <a:stretch/>
        </p:blipFill>
        <p:spPr>
          <a:xfrm>
            <a:off x="477981" y="339436"/>
            <a:ext cx="290945" cy="221673"/>
          </a:xfrm>
          <a:prstGeom prst="rect">
            <a:avLst/>
          </a:prstGeom>
        </p:spPr>
      </p:pic>
      <p:pic>
        <p:nvPicPr>
          <p:cNvPr id="13" name="Imagen 12" descr="Captura de pantalla de computadora&#10;&#10;Descripción generada automáticamente">
            <a:extLst>
              <a:ext uri="{FF2B5EF4-FFF2-40B4-BE49-F238E27FC236}">
                <a16:creationId xmlns:a16="http://schemas.microsoft.com/office/drawing/2014/main" id="{8EF06E64-2B23-6D25-E030-C38AFCC605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51" t="8452" r="84596" b="83370"/>
          <a:stretch/>
        </p:blipFill>
        <p:spPr>
          <a:xfrm>
            <a:off x="1323054" y="579650"/>
            <a:ext cx="555016" cy="560813"/>
          </a:xfrm>
          <a:prstGeom prst="rect">
            <a:avLst/>
          </a:prstGeom>
        </p:spPr>
      </p:pic>
      <p:pic>
        <p:nvPicPr>
          <p:cNvPr id="14" name="Imagen 13" descr="Captura de pantalla de computadora&#10;&#10;Descripción generada automáticamente">
            <a:extLst>
              <a:ext uri="{FF2B5EF4-FFF2-40B4-BE49-F238E27FC236}">
                <a16:creationId xmlns:a16="http://schemas.microsoft.com/office/drawing/2014/main" id="{5D10409D-DF23-CF50-CB60-667DB87FA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954" t="16630" r="54493" b="47856"/>
          <a:stretch/>
        </p:blipFill>
        <p:spPr>
          <a:xfrm>
            <a:off x="1335482" y="1140463"/>
            <a:ext cx="4212634" cy="2435494"/>
          </a:xfrm>
          <a:prstGeom prst="rect">
            <a:avLst/>
          </a:prstGeom>
        </p:spPr>
      </p:pic>
      <p:pic>
        <p:nvPicPr>
          <p:cNvPr id="17" name="Imagen 16" descr="Captura de pantalla de computadora&#10;&#10;Descripción generada automáticamente">
            <a:extLst>
              <a:ext uri="{FF2B5EF4-FFF2-40B4-BE49-F238E27FC236}">
                <a16:creationId xmlns:a16="http://schemas.microsoft.com/office/drawing/2014/main" id="{8C774274-9260-1B4F-2FB8-1C1F24BB01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500" r="11820" b="95736"/>
          <a:stretch/>
        </p:blipFill>
        <p:spPr>
          <a:xfrm>
            <a:off x="9083040" y="1"/>
            <a:ext cx="1667884" cy="292474"/>
          </a:xfrm>
          <a:prstGeom prst="rect">
            <a:avLst/>
          </a:prstGeom>
        </p:spPr>
      </p:pic>
    </p:spTree>
    <p:extLst>
      <p:ext uri="{BB962C8B-B14F-4D97-AF65-F5344CB8AC3E}">
        <p14:creationId xmlns:p14="http://schemas.microsoft.com/office/powerpoint/2010/main" val="330355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4BF132-75ED-E4B5-B1DA-31BB94848C03}"/>
              </a:ext>
            </a:extLst>
          </p:cNvPr>
          <p:cNvSpPr>
            <a:spLocks noGrp="1"/>
          </p:cNvSpPr>
          <p:nvPr>
            <p:ph type="dt" sz="half" idx="10"/>
          </p:nvPr>
        </p:nvSpPr>
        <p:spPr>
          <a:xfrm>
            <a:off x="838200" y="6356350"/>
            <a:ext cx="2743200" cy="365125"/>
          </a:xfrm>
          <a:prstGeom prst="rect">
            <a:avLst/>
          </a:prstGeom>
        </p:spPr>
        <p:txBody>
          <a:bodyPr/>
          <a:lstStyle/>
          <a:p>
            <a:fld id="{BBB9FA97-2FBC-49FB-8B91-78FC3F6C684F}" type="datetimeFigureOut">
              <a:rPr lang="es-CO" smtClean="0"/>
              <a:t>14/04/2023</a:t>
            </a:fld>
            <a:endParaRPr lang="es-CO"/>
          </a:p>
        </p:txBody>
      </p:sp>
      <p:sp>
        <p:nvSpPr>
          <p:cNvPr id="3" name="Marcador de pie de página 2">
            <a:extLst>
              <a:ext uri="{FF2B5EF4-FFF2-40B4-BE49-F238E27FC236}">
                <a16:creationId xmlns:a16="http://schemas.microsoft.com/office/drawing/2014/main" id="{B42ED4A3-7599-05BB-104F-E82225437AEA}"/>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1A9B880B-B255-98CD-F916-CA23CBF3E5C0}"/>
              </a:ext>
            </a:extLst>
          </p:cNvPr>
          <p:cNvSpPr>
            <a:spLocks noGrp="1"/>
          </p:cNvSpPr>
          <p:nvPr>
            <p:ph type="sldNum" sz="quarter" idx="12"/>
          </p:nvPr>
        </p:nvSpPr>
        <p:spPr>
          <a:xfrm>
            <a:off x="8610600" y="6356350"/>
            <a:ext cx="2743200" cy="365125"/>
          </a:xfrm>
          <a:prstGeom prst="rect">
            <a:avLst/>
          </a:prstGeom>
        </p:spPr>
        <p:txBody>
          <a:bodyPr/>
          <a:lstStyle/>
          <a:p>
            <a:fld id="{8C58E3E4-4FE7-4AE9-92B6-428703A21395}" type="slidenum">
              <a:rPr lang="es-CO" smtClean="0"/>
              <a:t>‹#›</a:t>
            </a:fld>
            <a:endParaRPr lang="es-CO"/>
          </a:p>
        </p:txBody>
      </p:sp>
    </p:spTree>
    <p:extLst>
      <p:ext uri="{BB962C8B-B14F-4D97-AF65-F5344CB8AC3E}">
        <p14:creationId xmlns:p14="http://schemas.microsoft.com/office/powerpoint/2010/main" val="1637733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88591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1D867076-E1B0-4BEE-89A0-DB58ABEC8D78}" type="slidenum">
              <a:rPr lang="es-ES" smtClean="0"/>
              <a:pPr>
                <a:defRPr/>
              </a:pPr>
              <a:t>‹#›</a:t>
            </a:fld>
            <a:endParaRPr lang="es-ES"/>
          </a:p>
        </p:txBody>
      </p:sp>
    </p:spTree>
    <p:extLst>
      <p:ext uri="{BB962C8B-B14F-4D97-AF65-F5344CB8AC3E}">
        <p14:creationId xmlns:p14="http://schemas.microsoft.com/office/powerpoint/2010/main" val="3348928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A747C843-8FAA-C6C9-61B4-78D0A875E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n 5" descr="Imagen en blanco y negro&#10;&#10;Descripción generada automáticamente con confianza media">
            <a:extLst>
              <a:ext uri="{FF2B5EF4-FFF2-40B4-BE49-F238E27FC236}">
                <a16:creationId xmlns:a16="http://schemas.microsoft.com/office/drawing/2014/main" id="{78E9063D-166D-D58F-010A-0979993E9D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0742" y="1886188"/>
            <a:ext cx="5510515" cy="3085624"/>
          </a:xfrm>
          <a:prstGeom prst="rect">
            <a:avLst/>
          </a:prstGeom>
        </p:spPr>
      </p:pic>
      <p:sp>
        <p:nvSpPr>
          <p:cNvPr id="7" name="Título 1">
            <a:extLst>
              <a:ext uri="{FF2B5EF4-FFF2-40B4-BE49-F238E27FC236}">
                <a16:creationId xmlns:a16="http://schemas.microsoft.com/office/drawing/2014/main" id="{3F906417-CD03-BC60-3D57-C1CAA63DB5CD}"/>
              </a:ext>
            </a:extLst>
          </p:cNvPr>
          <p:cNvSpPr txBox="1">
            <a:spLocks/>
          </p:cNvSpPr>
          <p:nvPr userDrawn="1"/>
        </p:nvSpPr>
        <p:spPr>
          <a:xfrm rot="16200000">
            <a:off x="-936058" y="2175075"/>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800" dirty="0">
                <a:solidFill>
                  <a:schemeClr val="bg1"/>
                </a:solidFill>
              </a:rPr>
              <a:t>© </a:t>
            </a:r>
            <a:r>
              <a:rPr lang="es-ES" sz="800" dirty="0" err="1">
                <a:solidFill>
                  <a:schemeClr val="bg1"/>
                </a:solidFill>
              </a:rPr>
              <a:t>All</a:t>
            </a:r>
            <a:r>
              <a:rPr lang="es-ES" sz="800" dirty="0">
                <a:solidFill>
                  <a:schemeClr val="bg1"/>
                </a:solidFill>
              </a:rPr>
              <a:t> Copyright 2023 - </a:t>
            </a:r>
            <a:r>
              <a:rPr lang="es-ES" sz="800" b="1" dirty="0">
                <a:solidFill>
                  <a:schemeClr val="bg1"/>
                </a:solidFill>
              </a:rPr>
              <a:t>UNIMINUTO</a:t>
            </a:r>
          </a:p>
          <a:p>
            <a:r>
              <a:rPr lang="es-ES" sz="800" dirty="0">
                <a:solidFill>
                  <a:schemeClr val="bg1"/>
                </a:solidFill>
              </a:rPr>
              <a:t>Vicerrectoría General Académica</a:t>
            </a:r>
            <a:endParaRPr lang="es-CO" sz="800" dirty="0">
              <a:solidFill>
                <a:schemeClr val="bg1"/>
              </a:solidFill>
            </a:endParaRPr>
          </a:p>
        </p:txBody>
      </p:sp>
      <p:sp>
        <p:nvSpPr>
          <p:cNvPr id="8" name="Título 1">
            <a:extLst>
              <a:ext uri="{FF2B5EF4-FFF2-40B4-BE49-F238E27FC236}">
                <a16:creationId xmlns:a16="http://schemas.microsoft.com/office/drawing/2014/main" id="{1E829A17-EE5C-356A-0F8C-59BF0F77927E}"/>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12" name="Imagen 11" descr="Texto&#10;&#10;Descripción generada automáticamente">
            <a:extLst>
              <a:ext uri="{FF2B5EF4-FFF2-40B4-BE49-F238E27FC236}">
                <a16:creationId xmlns:a16="http://schemas.microsoft.com/office/drawing/2014/main" id="{09097989-66FD-B918-0664-EEE31C460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92121" y="6218717"/>
            <a:ext cx="2548381" cy="376269"/>
          </a:xfrm>
          <a:prstGeom prst="rect">
            <a:avLst/>
          </a:prstGeom>
        </p:spPr>
      </p:pic>
    </p:spTree>
    <p:extLst>
      <p:ext uri="{BB962C8B-B14F-4D97-AF65-F5344CB8AC3E}">
        <p14:creationId xmlns:p14="http://schemas.microsoft.com/office/powerpoint/2010/main" val="695421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256131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4136652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1A592ECF-A1F3-440E-B924-DE51576345AA}" type="datetimeFigureOut">
              <a:rPr lang="es-CO" smtClean="0"/>
              <a:pPr/>
              <a:t>14/04/2023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678112D1-8CC6-4858-B46A-3E3C4EF2A140}" type="slidenum">
              <a:rPr lang="es-CO" smtClean="0"/>
              <a:pPr/>
              <a:t>‹#›</a:t>
            </a:fld>
            <a:endParaRPr lang="es-CO"/>
          </a:p>
        </p:txBody>
      </p:sp>
    </p:spTree>
    <p:extLst>
      <p:ext uri="{BB962C8B-B14F-4D97-AF65-F5344CB8AC3E}">
        <p14:creationId xmlns:p14="http://schemas.microsoft.com/office/powerpoint/2010/main" val="3233652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pPr>
              <a:defRPr/>
            </a:pPr>
            <a:endParaRPr lang="es-ES"/>
          </a:p>
        </p:txBody>
      </p:sp>
      <p:sp>
        <p:nvSpPr>
          <p:cNvPr id="4" name="Marcador de pie de página 3"/>
          <p:cNvSpPr>
            <a:spLocks noGrp="1"/>
          </p:cNvSpPr>
          <p:nvPr>
            <p:ph type="ftr" sz="quarter" idx="11"/>
          </p:nvPr>
        </p:nvSpPr>
        <p:spPr/>
        <p:txBody>
          <a:bodyPr/>
          <a:lstStyle/>
          <a:p>
            <a:pPr>
              <a:defRPr/>
            </a:pPr>
            <a:endParaRPr lang="es-ES"/>
          </a:p>
        </p:txBody>
      </p:sp>
      <p:sp>
        <p:nvSpPr>
          <p:cNvPr id="5" name="Marcador de número de diapositiva 4"/>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183256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endParaRPr lang="es-ES"/>
          </a:p>
        </p:txBody>
      </p:sp>
      <p:sp>
        <p:nvSpPr>
          <p:cNvPr id="3" name="Marcador de pie de página 2"/>
          <p:cNvSpPr>
            <a:spLocks noGrp="1"/>
          </p:cNvSpPr>
          <p:nvPr>
            <p:ph type="ftr" sz="quarter" idx="11"/>
          </p:nvPr>
        </p:nvSpPr>
        <p:spPr/>
        <p:txBody>
          <a:bodyPr/>
          <a:lstStyle/>
          <a:p>
            <a:pPr>
              <a:defRPr/>
            </a:pPr>
            <a:endParaRPr lang="es-ES"/>
          </a:p>
        </p:txBody>
      </p:sp>
      <p:sp>
        <p:nvSpPr>
          <p:cNvPr id="4" name="Marcador de número de diapositiva 3"/>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441369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3685886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pPr>
              <a:defRPr/>
            </a:pPr>
            <a:endParaRPr lang="es-ES"/>
          </a:p>
        </p:txBody>
      </p:sp>
      <p:sp>
        <p:nvSpPr>
          <p:cNvPr id="6" name="Marcador de pie de página 5"/>
          <p:cNvSpPr>
            <a:spLocks noGrp="1"/>
          </p:cNvSpPr>
          <p:nvPr>
            <p:ph type="ftr" sz="quarter" idx="11"/>
          </p:nvPr>
        </p:nvSpPr>
        <p:spPr/>
        <p:txBody>
          <a:bodyPr/>
          <a:lstStyle/>
          <a:p>
            <a:pPr>
              <a:defRPr/>
            </a:pPr>
            <a:endParaRPr lang="es-ES"/>
          </a:p>
        </p:txBody>
      </p:sp>
      <p:sp>
        <p:nvSpPr>
          <p:cNvPr id="7" name="Marcador de número de diapositiva 6"/>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64471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1371898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pPr>
              <a:defRPr/>
            </a:pPr>
            <a:endParaRPr lang="es-ES"/>
          </a:p>
        </p:txBody>
      </p:sp>
      <p:sp>
        <p:nvSpPr>
          <p:cNvPr id="5" name="Marcador de pie de página 4"/>
          <p:cNvSpPr>
            <a:spLocks noGrp="1"/>
          </p:cNvSpPr>
          <p:nvPr>
            <p:ph type="ftr" sz="quarter" idx="11"/>
          </p:nvPr>
        </p:nvSpPr>
        <p:spPr/>
        <p:txBody>
          <a:bodyPr/>
          <a:lstStyle/>
          <a:p>
            <a:pPr>
              <a:defRPr/>
            </a:pPr>
            <a:endParaRPr lang="es-ES"/>
          </a:p>
        </p:txBody>
      </p:sp>
      <p:sp>
        <p:nvSpPr>
          <p:cNvPr id="6" name="Marcador de número de diapositiva 5"/>
          <p:cNvSpPr>
            <a:spLocks noGrp="1"/>
          </p:cNvSpPr>
          <p:nvPr>
            <p:ph type="sldNum" sz="quarter" idx="12"/>
          </p:nvPr>
        </p:nvSpPr>
        <p:spPr/>
        <p:txBody>
          <a:body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9869462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920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011D257E-A899-96D7-E658-5AFB6777451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5B3F3FDE-2857-3EE5-4FE8-958C19AD705F}"/>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3E2C00A9-9237-0979-E6E5-EB26885B4FC6}"/>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539ABFC6-B0F0-1A22-DE72-A74F9DF8498B}"/>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83284991-48F6-7315-9930-76822B798AE4}"/>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Título 1">
            <a:extLst>
              <a:ext uri="{FF2B5EF4-FFF2-40B4-BE49-F238E27FC236}">
                <a16:creationId xmlns:a16="http://schemas.microsoft.com/office/drawing/2014/main" id="{6E25A440-911C-CBCD-76DF-0499EC31D13E}"/>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pic>
        <p:nvPicPr>
          <p:cNvPr id="8" name="Imagen 7" descr="Imagen en blanco y negro&#10;&#10;Descripción generada automáticamente con confianza baja">
            <a:extLst>
              <a:ext uri="{FF2B5EF4-FFF2-40B4-BE49-F238E27FC236}">
                <a16:creationId xmlns:a16="http://schemas.microsoft.com/office/drawing/2014/main" id="{6E1F16B9-EBE1-A51F-1ADA-8D4E82025B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1123" y="6123934"/>
            <a:ext cx="3188263" cy="471052"/>
          </a:xfrm>
          <a:prstGeom prst="rect">
            <a:avLst/>
          </a:prstGeom>
        </p:spPr>
      </p:pic>
      <p:sp>
        <p:nvSpPr>
          <p:cNvPr id="9" name="Título 1">
            <a:extLst>
              <a:ext uri="{FF2B5EF4-FFF2-40B4-BE49-F238E27FC236}">
                <a16:creationId xmlns:a16="http://schemas.microsoft.com/office/drawing/2014/main" id="{CB3FCEFF-1D58-DE2E-5CAF-DD3AAB7A4689}"/>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D80473B4-8538-8F84-3195-F585F8CF4FE2}"/>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588632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87470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398519"/>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079269"/>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046947"/>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53919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37738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12337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45D57B3C-FA2A-9E83-C425-F39BEDB89363}"/>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8" y="0"/>
            <a:ext cx="16473947" cy="7000462"/>
          </a:xfrm>
          <a:prstGeom prst="rect">
            <a:avLst/>
          </a:prstGeom>
        </p:spPr>
      </p:pic>
      <p:sp>
        <p:nvSpPr>
          <p:cNvPr id="3" name="Rectángulo 2">
            <a:extLst>
              <a:ext uri="{FF2B5EF4-FFF2-40B4-BE49-F238E27FC236}">
                <a16:creationId xmlns:a16="http://schemas.microsoft.com/office/drawing/2014/main" id="{90B52A8D-FBC6-9FFC-CA5E-28FA103F6928}"/>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B8F0D534-6B32-234F-5937-54B4BF70E14A}"/>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E03FD6D0-AEB1-2C6E-8186-F7024F8EB538}"/>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54F57C20-2BC4-F76C-A63A-C92F50F4B1C7}"/>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A10B15C6-8757-D110-07FD-04194D6238AE}"/>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Imagen en blanco y negro&#10;&#10;Descripción generada automáticamente con confianza baja">
            <a:extLst>
              <a:ext uri="{FF2B5EF4-FFF2-40B4-BE49-F238E27FC236}">
                <a16:creationId xmlns:a16="http://schemas.microsoft.com/office/drawing/2014/main" id="{04065E4D-9E3C-AAA0-35B6-6973FCC10B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71123" y="6123934"/>
            <a:ext cx="3188263" cy="471052"/>
          </a:xfrm>
          <a:prstGeom prst="rect">
            <a:avLst/>
          </a:prstGeom>
        </p:spPr>
      </p:pic>
      <p:sp>
        <p:nvSpPr>
          <p:cNvPr id="9" name="Título 1">
            <a:extLst>
              <a:ext uri="{FF2B5EF4-FFF2-40B4-BE49-F238E27FC236}">
                <a16:creationId xmlns:a16="http://schemas.microsoft.com/office/drawing/2014/main" id="{2BC86212-31A0-680A-188D-388FFA416B42}"/>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186B9E56-2383-1D2C-D804-B2C34E379053}"/>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10243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2A7F1D0D-9911-32F8-F344-166FA366DC08}"/>
              </a:ext>
            </a:extLst>
          </p:cNvPr>
          <p:cNvSpPr>
            <a:spLocks noGrp="1"/>
          </p:cNvSpPr>
          <p:nvPr>
            <p:ph type="title"/>
          </p:nvPr>
        </p:nvSpPr>
        <p:spPr>
          <a:xfrm>
            <a:off x="838200" y="365125"/>
            <a:ext cx="10515600" cy="1325563"/>
          </a:xfrm>
          <a:prstGeom prst="rect">
            <a:avLst/>
          </a:prstGeom>
        </p:spPr>
        <p:txBody>
          <a:bodyPr/>
          <a:lstStyle/>
          <a:p>
            <a:r>
              <a:rPr lang="es-ES" dirty="0"/>
              <a:t>Z</a:t>
            </a:r>
            <a:endParaRPr lang="es-CO" dirty="0"/>
          </a:p>
        </p:txBody>
      </p:sp>
      <p:pic>
        <p:nvPicPr>
          <p:cNvPr id="3" name="Imagen 2" descr="Imagen en blanco y negro&#10;&#10;Descripción generada automáticamente con confianza baja">
            <a:extLst>
              <a:ext uri="{FF2B5EF4-FFF2-40B4-BE49-F238E27FC236}">
                <a16:creationId xmlns:a16="http://schemas.microsoft.com/office/drawing/2014/main" id="{A56BBD0C-A9FF-E0E3-B0A8-180FE85A2A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6675C9E8-1407-0CFD-1025-039D0C56BA65}"/>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796E49C6-1672-0737-F7F2-832307330668}"/>
              </a:ext>
            </a:extLst>
          </p:cNvPr>
          <p:cNvSpPr txBox="1">
            <a:spLocks/>
          </p:cNvSpPr>
          <p:nvPr userDrawn="1"/>
        </p:nvSpPr>
        <p:spPr>
          <a:xfrm rot="16200000">
            <a:off x="10192087" y="426814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Forma&#10;&#10;Descripción generada automáticamente con confianza media">
            <a:extLst>
              <a:ext uri="{FF2B5EF4-FFF2-40B4-BE49-F238E27FC236}">
                <a16:creationId xmlns:a16="http://schemas.microsoft.com/office/drawing/2014/main" id="{DAA971CF-A33B-D1E7-DC48-8DDFC86212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2434" y="2053939"/>
            <a:ext cx="5007132" cy="1557210"/>
          </a:xfrm>
          <a:prstGeom prst="rect">
            <a:avLst/>
          </a:prstGeom>
        </p:spPr>
      </p:pic>
    </p:spTree>
    <p:extLst>
      <p:ext uri="{BB962C8B-B14F-4D97-AF65-F5344CB8AC3E}">
        <p14:creationId xmlns:p14="http://schemas.microsoft.com/office/powerpoint/2010/main" val="117604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BAEFF30E-B99F-9F7A-D3A8-ED3A8044D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3" name="Título 1">
            <a:extLst>
              <a:ext uri="{FF2B5EF4-FFF2-40B4-BE49-F238E27FC236}">
                <a16:creationId xmlns:a16="http://schemas.microsoft.com/office/drawing/2014/main" id="{95CFC0EF-89DC-DCA7-528D-62E29D7FC6DA}"/>
              </a:ext>
            </a:extLst>
          </p:cNvPr>
          <p:cNvSpPr txBox="1">
            <a:spLocks/>
          </p:cNvSpPr>
          <p:nvPr userDrawn="1"/>
        </p:nvSpPr>
        <p:spPr>
          <a:xfrm rot="16200000">
            <a:off x="-936338" y="4343581"/>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 </a:t>
            </a:r>
            <a:r>
              <a:rPr lang="es-ES" sz="1050" dirty="0" err="1">
                <a:solidFill>
                  <a:schemeClr val="bg1"/>
                </a:solidFill>
              </a:rPr>
              <a:t>All</a:t>
            </a:r>
            <a:r>
              <a:rPr lang="es-ES" sz="1050" dirty="0">
                <a:solidFill>
                  <a:schemeClr val="bg1"/>
                </a:solidFill>
              </a:rPr>
              <a:t> Copyright 2023 - </a:t>
            </a:r>
            <a:r>
              <a:rPr lang="es-ES" sz="1050" b="1" dirty="0">
                <a:solidFill>
                  <a:schemeClr val="bg1"/>
                </a:solidFill>
              </a:rPr>
              <a:t>UNIMINUTO</a:t>
            </a:r>
          </a:p>
          <a:p>
            <a:pPr algn="l"/>
            <a:r>
              <a:rPr lang="es-ES" sz="1050" dirty="0">
                <a:solidFill>
                  <a:schemeClr val="bg1"/>
                </a:solidFill>
              </a:rPr>
              <a:t>Vicerrectoría General Académica</a:t>
            </a:r>
            <a:endParaRPr lang="es-CO" sz="1050" dirty="0">
              <a:solidFill>
                <a:schemeClr val="bg1"/>
              </a:solidFill>
            </a:endParaRPr>
          </a:p>
        </p:txBody>
      </p:sp>
      <p:sp>
        <p:nvSpPr>
          <p:cNvPr id="4" name="Título 1">
            <a:extLst>
              <a:ext uri="{FF2B5EF4-FFF2-40B4-BE49-F238E27FC236}">
                <a16:creationId xmlns:a16="http://schemas.microsoft.com/office/drawing/2014/main" id="{169A92F5-2D86-9E4F-11F0-7D0C197A13A4}"/>
              </a:ext>
            </a:extLst>
          </p:cNvPr>
          <p:cNvSpPr txBox="1">
            <a:spLocks/>
          </p:cNvSpPr>
          <p:nvPr userDrawn="1"/>
        </p:nvSpPr>
        <p:spPr>
          <a:xfrm rot="16200000">
            <a:off x="10192086" y="1610977"/>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solidFill>
                  <a:schemeClr val="bg1"/>
                </a:solidFill>
              </a:rPr>
              <a:t>Dirección de Docencia - </a:t>
            </a:r>
            <a:r>
              <a:rPr lang="es-ES" sz="1050" b="1" dirty="0">
                <a:solidFill>
                  <a:schemeClr val="bg1"/>
                </a:solidFill>
              </a:rPr>
              <a:t>Subdirección de Docencia</a:t>
            </a:r>
            <a:endParaRPr lang="es-CO" sz="1050" b="1" dirty="0">
              <a:solidFill>
                <a:schemeClr val="bg1"/>
              </a:solidFill>
            </a:endParaRPr>
          </a:p>
        </p:txBody>
      </p:sp>
      <p:pic>
        <p:nvPicPr>
          <p:cNvPr id="5" name="Imagen 4" descr="Imagen en blanco y negro&#10;&#10;Descripción generada automáticamente con confianza media">
            <a:extLst>
              <a:ext uri="{FF2B5EF4-FFF2-40B4-BE49-F238E27FC236}">
                <a16:creationId xmlns:a16="http://schemas.microsoft.com/office/drawing/2014/main" id="{AF8BE2C7-1443-5A96-293C-C4F5769B3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6027" y="1153763"/>
            <a:ext cx="4519946" cy="3322374"/>
          </a:xfrm>
          <a:prstGeom prst="rect">
            <a:avLst/>
          </a:prstGeom>
        </p:spPr>
      </p:pic>
      <p:pic>
        <p:nvPicPr>
          <p:cNvPr id="6" name="Imagen 5" descr="Texto&#10;&#10;Descripción generada automáticamente">
            <a:extLst>
              <a:ext uri="{FF2B5EF4-FFF2-40B4-BE49-F238E27FC236}">
                <a16:creationId xmlns:a16="http://schemas.microsoft.com/office/drawing/2014/main" id="{A4ED0180-E7D3-284B-CE8E-E1158D2AF52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41565" b="-10212"/>
          <a:stretch/>
        </p:blipFill>
        <p:spPr>
          <a:xfrm>
            <a:off x="9759151" y="6021766"/>
            <a:ext cx="2081350" cy="622382"/>
          </a:xfrm>
          <a:prstGeom prst="rect">
            <a:avLst/>
          </a:prstGeom>
        </p:spPr>
      </p:pic>
    </p:spTree>
    <p:extLst>
      <p:ext uri="{BB962C8B-B14F-4D97-AF65-F5344CB8AC3E}">
        <p14:creationId xmlns:p14="http://schemas.microsoft.com/office/powerpoint/2010/main" val="49815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2" name="Título 4">
            <a:extLst>
              <a:ext uri="{FF2B5EF4-FFF2-40B4-BE49-F238E27FC236}">
                <a16:creationId xmlns:a16="http://schemas.microsoft.com/office/drawing/2014/main" id="{0725E2BE-9625-AC9D-CDF3-BF734324D9A0}"/>
              </a:ext>
            </a:extLst>
          </p:cNvPr>
          <p:cNvSpPr>
            <a:spLocks noGrp="1"/>
          </p:cNvSpPr>
          <p:nvPr>
            <p:ph type="title"/>
          </p:nvPr>
        </p:nvSpPr>
        <p:spPr>
          <a:xfrm>
            <a:off x="838200" y="365125"/>
            <a:ext cx="10515600" cy="1325563"/>
          </a:xfrm>
          <a:prstGeom prst="rect">
            <a:avLst/>
          </a:prstGeom>
        </p:spPr>
        <p:txBody>
          <a:bodyPr/>
          <a:lstStyle/>
          <a:p>
            <a:endParaRPr lang="es-CO"/>
          </a:p>
        </p:txBody>
      </p:sp>
      <p:pic>
        <p:nvPicPr>
          <p:cNvPr id="3" name="Imagen 2" descr="Imagen en blanco y negro&#10;&#10;Descripción generada automáticamente con confianza baja">
            <a:extLst>
              <a:ext uri="{FF2B5EF4-FFF2-40B4-BE49-F238E27FC236}">
                <a16:creationId xmlns:a16="http://schemas.microsoft.com/office/drawing/2014/main" id="{B366B458-4239-3EB3-E654-FF35A2632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4"/>
            <a:ext cx="12192000" cy="6854251"/>
          </a:xfrm>
          <a:prstGeom prst="rect">
            <a:avLst/>
          </a:prstGeom>
        </p:spPr>
      </p:pic>
      <p:sp>
        <p:nvSpPr>
          <p:cNvPr id="4" name="Título 1">
            <a:extLst>
              <a:ext uri="{FF2B5EF4-FFF2-40B4-BE49-F238E27FC236}">
                <a16:creationId xmlns:a16="http://schemas.microsoft.com/office/drawing/2014/main" id="{FBE86EE4-8CB2-C821-B6AF-DFD6B3048315}"/>
              </a:ext>
            </a:extLst>
          </p:cNvPr>
          <p:cNvSpPr txBox="1">
            <a:spLocks/>
          </p:cNvSpPr>
          <p:nvPr userDrawn="1"/>
        </p:nvSpPr>
        <p:spPr>
          <a:xfrm>
            <a:off x="4740842" y="6231373"/>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t>© </a:t>
            </a:r>
            <a:r>
              <a:rPr lang="es-ES" sz="1050" dirty="0" err="1"/>
              <a:t>All</a:t>
            </a:r>
            <a:r>
              <a:rPr lang="es-ES" sz="1050" dirty="0"/>
              <a:t> Copyright 2023 - </a:t>
            </a:r>
            <a:r>
              <a:rPr lang="es-ES" sz="1050" b="1" dirty="0"/>
              <a:t>UNIMINUTO</a:t>
            </a:r>
          </a:p>
          <a:p>
            <a:r>
              <a:rPr lang="es-ES" sz="1050" dirty="0"/>
              <a:t>Vicerrectoría General Académica</a:t>
            </a:r>
            <a:endParaRPr lang="es-CO" sz="1050" dirty="0"/>
          </a:p>
        </p:txBody>
      </p:sp>
      <p:sp>
        <p:nvSpPr>
          <p:cNvPr id="5" name="Título 1">
            <a:extLst>
              <a:ext uri="{FF2B5EF4-FFF2-40B4-BE49-F238E27FC236}">
                <a16:creationId xmlns:a16="http://schemas.microsoft.com/office/drawing/2014/main" id="{57701787-CA7E-A10D-3F46-1A5A7DE1EA18}"/>
              </a:ext>
            </a:extLst>
          </p:cNvPr>
          <p:cNvSpPr txBox="1">
            <a:spLocks/>
          </p:cNvSpPr>
          <p:nvPr userDrawn="1"/>
        </p:nvSpPr>
        <p:spPr>
          <a:xfrm rot="16200000">
            <a:off x="10192087" y="4400883"/>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050" dirty="0"/>
              <a:t>Dirección de Docencia - </a:t>
            </a:r>
            <a:r>
              <a:rPr lang="es-ES" sz="1050" b="1" dirty="0"/>
              <a:t>Subdirección de Docencia</a:t>
            </a:r>
            <a:endParaRPr lang="es-CO" sz="1050" b="1" dirty="0"/>
          </a:p>
        </p:txBody>
      </p:sp>
      <p:pic>
        <p:nvPicPr>
          <p:cNvPr id="6" name="Imagen 5" descr="Dibujo en blanco y negro&#10;&#10;Descripción generada automáticamente con confianza baja">
            <a:extLst>
              <a:ext uri="{FF2B5EF4-FFF2-40B4-BE49-F238E27FC236}">
                <a16:creationId xmlns:a16="http://schemas.microsoft.com/office/drawing/2014/main" id="{9DB41B48-2196-C64C-B364-780AB188BA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6027" y="1153764"/>
            <a:ext cx="4519946" cy="3322373"/>
          </a:xfrm>
          <a:prstGeom prst="rect">
            <a:avLst/>
          </a:prstGeom>
        </p:spPr>
      </p:pic>
      <p:pic>
        <p:nvPicPr>
          <p:cNvPr id="7" name="Imagen 6" descr="Interfaz de usuario gráfica, Texto&#10;&#10;Descripción generada automáticamente">
            <a:extLst>
              <a:ext uri="{FF2B5EF4-FFF2-40B4-BE49-F238E27FC236}">
                <a16:creationId xmlns:a16="http://schemas.microsoft.com/office/drawing/2014/main" id="{97B38468-EA19-8A9E-4E63-6E030E3E1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8085" y="6258934"/>
            <a:ext cx="2101302" cy="333107"/>
          </a:xfrm>
          <a:prstGeom prst="rect">
            <a:avLst/>
          </a:prstGeom>
        </p:spPr>
      </p:pic>
    </p:spTree>
    <p:extLst>
      <p:ext uri="{BB962C8B-B14F-4D97-AF65-F5344CB8AC3E}">
        <p14:creationId xmlns:p14="http://schemas.microsoft.com/office/powerpoint/2010/main" val="296440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2" name="Imagen 1" descr="Imagen en blanco y negro&#10;&#10;Descripción generada automáticamente con confianza baja">
            <a:extLst>
              <a:ext uri="{FF2B5EF4-FFF2-40B4-BE49-F238E27FC236}">
                <a16:creationId xmlns:a16="http://schemas.microsoft.com/office/drawing/2014/main" id="{B8EBC484-D24D-7CBE-8A2A-FDE47B249D38}"/>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rot="10800000">
            <a:off x="-62858" y="0"/>
            <a:ext cx="16473947" cy="7000462"/>
          </a:xfrm>
          <a:prstGeom prst="rect">
            <a:avLst/>
          </a:prstGeom>
        </p:spPr>
      </p:pic>
      <p:sp>
        <p:nvSpPr>
          <p:cNvPr id="3" name="Rectángulo 2">
            <a:extLst>
              <a:ext uri="{FF2B5EF4-FFF2-40B4-BE49-F238E27FC236}">
                <a16:creationId xmlns:a16="http://schemas.microsoft.com/office/drawing/2014/main" id="{0B79C254-BCB7-000A-3AD5-496AF94C6FAC}"/>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descr="Forma&#10;&#10;Descripción generada automáticamente con confianza media">
            <a:extLst>
              <a:ext uri="{FF2B5EF4-FFF2-40B4-BE49-F238E27FC236}">
                <a16:creationId xmlns:a16="http://schemas.microsoft.com/office/drawing/2014/main" id="{F4C82B2D-C39E-12D3-1A1D-63517DBE6E70}"/>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263382" y="951326"/>
            <a:ext cx="1245043" cy="1415065"/>
          </a:xfrm>
          <a:prstGeom prst="rect">
            <a:avLst/>
          </a:prstGeom>
        </p:spPr>
      </p:pic>
      <p:sp>
        <p:nvSpPr>
          <p:cNvPr id="5" name="Título 1">
            <a:extLst>
              <a:ext uri="{FF2B5EF4-FFF2-40B4-BE49-F238E27FC236}">
                <a16:creationId xmlns:a16="http://schemas.microsoft.com/office/drawing/2014/main" id="{1364CDD2-2DD3-E0FD-AEC8-AF1B1770D7F4}"/>
              </a:ext>
            </a:extLst>
          </p:cNvPr>
          <p:cNvSpPr txBox="1">
            <a:spLocks/>
          </p:cNvSpPr>
          <p:nvPr userDrawn="1"/>
        </p:nvSpPr>
        <p:spPr>
          <a:xfrm rot="16200000">
            <a:off x="10177337" y="160360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Dirección de Docencia</a:t>
            </a:r>
          </a:p>
          <a:p>
            <a:pPr algn="r"/>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6" name="Título 1">
            <a:extLst>
              <a:ext uri="{FF2B5EF4-FFF2-40B4-BE49-F238E27FC236}">
                <a16:creationId xmlns:a16="http://schemas.microsoft.com/office/drawing/2014/main" id="{35234B5C-4306-FF4C-5167-FBFE32D9DEBC}"/>
              </a:ext>
            </a:extLst>
          </p:cNvPr>
          <p:cNvSpPr txBox="1">
            <a:spLocks/>
          </p:cNvSpPr>
          <p:nvPr userDrawn="1"/>
        </p:nvSpPr>
        <p:spPr>
          <a:xfrm rot="16200000">
            <a:off x="-936338" y="3296447"/>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r>
              <a:rPr lang="es-ES" sz="1050" dirty="0">
                <a:solidFill>
                  <a:schemeClr val="bg1">
                    <a:lumMod val="65000"/>
                  </a:schemeClr>
                </a:solidFill>
              </a:rPr>
              <a:t>Vicerrectoría General Académica</a:t>
            </a:r>
            <a:endParaRPr lang="es-CO" sz="1050" dirty="0">
              <a:solidFill>
                <a:schemeClr val="bg1">
                  <a:lumMod val="65000"/>
                </a:schemeClr>
              </a:solidFill>
            </a:endParaRPr>
          </a:p>
        </p:txBody>
      </p:sp>
      <p:sp>
        <p:nvSpPr>
          <p:cNvPr id="7" name="Rectángulo 6">
            <a:extLst>
              <a:ext uri="{FF2B5EF4-FFF2-40B4-BE49-F238E27FC236}">
                <a16:creationId xmlns:a16="http://schemas.microsoft.com/office/drawing/2014/main" id="{558CBA54-2386-3740-F1FC-A7951CE4D0B2}"/>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8" name="Imagen 7" descr="Interfaz de usuario gráfica, Texto&#10;&#10;Descripción generada automáticamente">
            <a:extLst>
              <a:ext uri="{FF2B5EF4-FFF2-40B4-BE49-F238E27FC236}">
                <a16:creationId xmlns:a16="http://schemas.microsoft.com/office/drawing/2014/main" id="{3D9E4FDD-58FF-47D0-02E5-9D547AF0B0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901" y="6123933"/>
            <a:ext cx="2971485" cy="471052"/>
          </a:xfrm>
          <a:prstGeom prst="rect">
            <a:avLst/>
          </a:prstGeom>
        </p:spPr>
      </p:pic>
      <p:sp>
        <p:nvSpPr>
          <p:cNvPr id="9" name="Título 1">
            <a:extLst>
              <a:ext uri="{FF2B5EF4-FFF2-40B4-BE49-F238E27FC236}">
                <a16:creationId xmlns:a16="http://schemas.microsoft.com/office/drawing/2014/main" id="{074B6349-9845-1E34-405B-C4191F7A1BED}"/>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6EFB5804-6A14-603C-67A4-551F4FE9441B}"/>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384784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2" name="Imagen 1" descr="Imagen que contiene Gráfico&#10;&#10;Descripción generada automáticamente">
            <a:extLst>
              <a:ext uri="{FF2B5EF4-FFF2-40B4-BE49-F238E27FC236}">
                <a16:creationId xmlns:a16="http://schemas.microsoft.com/office/drawing/2014/main" id="{4C7BDC1D-93FD-A8E7-50A4-6562ABF223E9}"/>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Rectángulo 2">
            <a:extLst>
              <a:ext uri="{FF2B5EF4-FFF2-40B4-BE49-F238E27FC236}">
                <a16:creationId xmlns:a16="http://schemas.microsoft.com/office/drawing/2014/main" id="{F74CCEE7-1BF2-6CA9-7117-3CD645BC3951}"/>
              </a:ext>
            </a:extLst>
          </p:cNvPr>
          <p:cNvSpPr/>
          <p:nvPr userDrawn="1"/>
        </p:nvSpPr>
        <p:spPr>
          <a:xfrm>
            <a:off x="14398" y="0"/>
            <a:ext cx="12177601" cy="6858000"/>
          </a:xfrm>
          <a:prstGeom prst="rect">
            <a:avLst/>
          </a:prstGeom>
          <a:solidFill>
            <a:srgbClr val="FFFFFF">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a16="http://schemas.microsoft.com/office/drawing/2014/main" id="{51662ED5-13B0-5156-7AB9-B4A3248F9B11}"/>
              </a:ext>
            </a:extLst>
          </p:cNvPr>
          <p:cNvSpPr/>
          <p:nvPr userDrawn="1"/>
        </p:nvSpPr>
        <p:spPr>
          <a:xfrm>
            <a:off x="0" y="383458"/>
            <a:ext cx="95865" cy="3613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pic>
        <p:nvPicPr>
          <p:cNvPr id="5" name="Imagen 4" descr="Forma&#10;&#10;Descripción generada automáticamente con confianza media">
            <a:extLst>
              <a:ext uri="{FF2B5EF4-FFF2-40B4-BE49-F238E27FC236}">
                <a16:creationId xmlns:a16="http://schemas.microsoft.com/office/drawing/2014/main" id="{1AD93E94-6AF2-3328-7009-60AD9A26002B}"/>
              </a:ext>
            </a:extLst>
          </p:cNvPr>
          <p:cNvPicPr>
            <a:picLocks noChangeAspect="1"/>
          </p:cNvPicPr>
          <p:nvPr userDrawn="1"/>
        </p:nvPicPr>
        <p:blipFill>
          <a:blip r:embed="rId3">
            <a:alphaModFix amt="5000"/>
            <a:extLst>
              <a:ext uri="{28A0092B-C50C-407E-A947-70E740481C1C}">
                <a14:useLocalDpi xmlns:a14="http://schemas.microsoft.com/office/drawing/2010/main" val="0"/>
              </a:ext>
            </a:extLst>
          </a:blip>
          <a:stretch>
            <a:fillRect/>
          </a:stretch>
        </p:blipFill>
        <p:spPr>
          <a:xfrm>
            <a:off x="8351872" y="1811589"/>
            <a:ext cx="1245043" cy="1415065"/>
          </a:xfrm>
          <a:prstGeom prst="rect">
            <a:avLst/>
          </a:prstGeom>
        </p:spPr>
      </p:pic>
      <p:sp>
        <p:nvSpPr>
          <p:cNvPr id="6" name="Título 1">
            <a:extLst>
              <a:ext uri="{FF2B5EF4-FFF2-40B4-BE49-F238E27FC236}">
                <a16:creationId xmlns:a16="http://schemas.microsoft.com/office/drawing/2014/main" id="{7597F69B-3EEE-0746-45BB-AE7F3FC3E1AE}"/>
              </a:ext>
            </a:extLst>
          </p:cNvPr>
          <p:cNvSpPr txBox="1">
            <a:spLocks/>
          </p:cNvSpPr>
          <p:nvPr userDrawn="1"/>
        </p:nvSpPr>
        <p:spPr>
          <a:xfrm rot="16200000">
            <a:off x="10176570" y="1603600"/>
            <a:ext cx="2710316"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050" dirty="0">
                <a:solidFill>
                  <a:schemeClr val="bg1">
                    <a:lumMod val="65000"/>
                  </a:schemeClr>
                </a:solidFill>
              </a:rPr>
              <a:t>© </a:t>
            </a:r>
            <a:r>
              <a:rPr lang="es-ES" sz="1050" dirty="0" err="1">
                <a:solidFill>
                  <a:schemeClr val="bg1">
                    <a:lumMod val="65000"/>
                  </a:schemeClr>
                </a:solidFill>
              </a:rPr>
              <a:t>All</a:t>
            </a:r>
            <a:r>
              <a:rPr lang="es-ES" sz="1050" dirty="0">
                <a:solidFill>
                  <a:schemeClr val="bg1">
                    <a:lumMod val="65000"/>
                  </a:schemeClr>
                </a:solidFill>
              </a:rPr>
              <a:t> Copyright 2023 - </a:t>
            </a:r>
            <a:r>
              <a:rPr lang="es-ES" sz="1050" b="1" dirty="0">
                <a:solidFill>
                  <a:schemeClr val="bg1">
                    <a:lumMod val="65000"/>
                  </a:schemeClr>
                </a:solidFill>
              </a:rPr>
              <a:t>UNIMINUTO</a:t>
            </a:r>
          </a:p>
          <a:p>
            <a:pPr algn="r"/>
            <a:r>
              <a:rPr lang="es-ES" sz="1050" dirty="0">
                <a:solidFill>
                  <a:schemeClr val="bg1">
                    <a:lumMod val="65000"/>
                  </a:schemeClr>
                </a:solidFill>
              </a:rPr>
              <a:t>Vicerrectoría General Académica</a:t>
            </a:r>
            <a:endParaRPr lang="es-CO" sz="1050" dirty="0">
              <a:solidFill>
                <a:schemeClr val="bg1">
                  <a:lumMod val="65000"/>
                </a:schemeClr>
              </a:solidFill>
            </a:endParaRPr>
          </a:p>
        </p:txBody>
      </p:sp>
      <p:pic>
        <p:nvPicPr>
          <p:cNvPr id="7" name="Imagen 6" descr="Interfaz de usuario gráfica, Texto&#10;&#10;Descripción generada automáticamente">
            <a:extLst>
              <a:ext uri="{FF2B5EF4-FFF2-40B4-BE49-F238E27FC236}">
                <a16:creationId xmlns:a16="http://schemas.microsoft.com/office/drawing/2014/main" id="{9ADFC5FB-4F89-5CE8-23CF-21C095D515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87901" y="6123933"/>
            <a:ext cx="2971485" cy="471052"/>
          </a:xfrm>
          <a:prstGeom prst="rect">
            <a:avLst/>
          </a:prstGeom>
        </p:spPr>
      </p:pic>
      <p:sp>
        <p:nvSpPr>
          <p:cNvPr id="8" name="Título 1">
            <a:extLst>
              <a:ext uri="{FF2B5EF4-FFF2-40B4-BE49-F238E27FC236}">
                <a16:creationId xmlns:a16="http://schemas.microsoft.com/office/drawing/2014/main" id="{C87DEEF6-1B49-FDE5-8F89-AE8EFBDC490A}"/>
              </a:ext>
            </a:extLst>
          </p:cNvPr>
          <p:cNvSpPr txBox="1">
            <a:spLocks/>
          </p:cNvSpPr>
          <p:nvPr userDrawn="1"/>
        </p:nvSpPr>
        <p:spPr>
          <a:xfrm rot="16200000">
            <a:off x="-982837" y="3826940"/>
            <a:ext cx="2880851" cy="41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050" dirty="0">
                <a:solidFill>
                  <a:schemeClr val="bg1">
                    <a:lumMod val="65000"/>
                  </a:schemeClr>
                </a:solidFill>
              </a:rPr>
              <a:t>Dirección de Docencia</a:t>
            </a:r>
          </a:p>
          <a:p>
            <a:r>
              <a:rPr lang="es-ES" sz="1050" b="1" dirty="0">
                <a:solidFill>
                  <a:schemeClr val="bg1">
                    <a:lumMod val="65000"/>
                  </a:schemeClr>
                </a:solidFill>
              </a:rPr>
              <a:t>Subdirección de Docencia</a:t>
            </a:r>
            <a:endParaRPr lang="es-CO" sz="1050" b="1" dirty="0">
              <a:solidFill>
                <a:schemeClr val="bg1">
                  <a:lumMod val="65000"/>
                </a:schemeClr>
              </a:solidFill>
            </a:endParaRPr>
          </a:p>
        </p:txBody>
      </p:sp>
      <p:sp>
        <p:nvSpPr>
          <p:cNvPr id="9" name="Título 1">
            <a:extLst>
              <a:ext uri="{FF2B5EF4-FFF2-40B4-BE49-F238E27FC236}">
                <a16:creationId xmlns:a16="http://schemas.microsoft.com/office/drawing/2014/main" id="{2A753C09-36B6-B5F3-DC74-D3411FB57B4E}"/>
              </a:ext>
            </a:extLst>
          </p:cNvPr>
          <p:cNvSpPr>
            <a:spLocks noGrp="1"/>
          </p:cNvSpPr>
          <p:nvPr>
            <p:ph type="title" hasCustomPrompt="1"/>
          </p:nvPr>
        </p:nvSpPr>
        <p:spPr>
          <a:xfrm>
            <a:off x="352565" y="350767"/>
            <a:ext cx="5079244" cy="493491"/>
          </a:xfrm>
          <a:prstGeom prst="rect">
            <a:avLst/>
          </a:prstGeom>
        </p:spPr>
        <p:txBody>
          <a:bodyPr>
            <a:normAutofit/>
          </a:bodyPr>
          <a:lstStyle>
            <a:lvl1pPr>
              <a:defRPr sz="2400" b="1"/>
            </a:lvl1pPr>
          </a:lstStyle>
          <a:p>
            <a:r>
              <a:rPr lang="es-ES" dirty="0"/>
              <a:t>Titular</a:t>
            </a:r>
            <a:endParaRPr lang="es-CO" dirty="0"/>
          </a:p>
        </p:txBody>
      </p:sp>
      <p:sp>
        <p:nvSpPr>
          <p:cNvPr id="10" name="Marcador de contenido 2">
            <a:extLst>
              <a:ext uri="{FF2B5EF4-FFF2-40B4-BE49-F238E27FC236}">
                <a16:creationId xmlns:a16="http://schemas.microsoft.com/office/drawing/2014/main" id="{3BCF8271-FAE9-0B2C-FD70-823C04A73D6C}"/>
              </a:ext>
            </a:extLst>
          </p:cNvPr>
          <p:cNvSpPr>
            <a:spLocks noGrp="1"/>
          </p:cNvSpPr>
          <p:nvPr>
            <p:ph idx="1"/>
          </p:nvPr>
        </p:nvSpPr>
        <p:spPr>
          <a:xfrm>
            <a:off x="1123283" y="1640021"/>
            <a:ext cx="9931404" cy="3835334"/>
          </a:xfrm>
          <a:prstGeom prst="rect">
            <a:avLst/>
          </a:prstGeom>
        </p:spPr>
        <p:txBody>
          <a:bodyPr>
            <a:normAutofit/>
          </a:bodyPr>
          <a:lstStyle>
            <a:lvl1pPr>
              <a:defRPr sz="1600"/>
            </a:lvl1pPr>
          </a:lstStyle>
          <a:p>
            <a:r>
              <a:rPr lang="es-ES" dirty="0"/>
              <a:t>El Centro y el contenido a desarrollar</a:t>
            </a:r>
            <a:endParaRPr lang="es-CO" dirty="0"/>
          </a:p>
        </p:txBody>
      </p:sp>
    </p:spTree>
    <p:extLst>
      <p:ext uri="{BB962C8B-B14F-4D97-AF65-F5344CB8AC3E}">
        <p14:creationId xmlns:p14="http://schemas.microsoft.com/office/powerpoint/2010/main" val="1467881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103385"/>
      </p:ext>
    </p:extLst>
  </p:cSld>
  <p:clrMap bg1="lt1" tx1="dk1" bg2="lt2" tx2="dk2" accent1="accent1" accent2="accent2" accent3="accent3" accent4="accent4" accent5="accent5" accent6="accent6" hlink="hlink" folHlink="folHlink"/>
  <p:sldLayoutIdLst>
    <p:sldLayoutId id="2147483660" r:id="rId1"/>
    <p:sldLayoutId id="2147483675" r:id="rId2"/>
    <p:sldLayoutId id="2147483661" r:id="rId3"/>
    <p:sldLayoutId id="2147483662" r:id="rId4"/>
    <p:sldLayoutId id="2147483663" r:id="rId5"/>
    <p:sldLayoutId id="2147483664" r:id="rId6"/>
    <p:sldLayoutId id="2147483668" r:id="rId7"/>
    <p:sldLayoutId id="2147483669" r:id="rId8"/>
    <p:sldLayoutId id="2147483670" r:id="rId9"/>
    <p:sldLayoutId id="2147483671" r:id="rId10"/>
    <p:sldLayoutId id="2147483672" r:id="rId11"/>
    <p:sldLayoutId id="2147483673" r:id="rId12"/>
    <p:sldLayoutId id="2147483674" r:id="rId13"/>
    <p:sldLayoutId id="2147483665" r:id="rId14"/>
    <p:sldLayoutId id="2147483666" r:id="rId15"/>
    <p:sldLayoutId id="2147483649" r:id="rId16"/>
    <p:sldLayoutId id="214748365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s-ES"/>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ES"/>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579F9F6-5476-4F04-A250-572AB4E90AC4}" type="slidenum">
              <a:rPr lang="es-ES" smtClean="0"/>
              <a:pPr>
                <a:defRPr/>
              </a:pPr>
              <a:t>‹#›</a:t>
            </a:fld>
            <a:endParaRPr lang="es-ES"/>
          </a:p>
        </p:txBody>
      </p:sp>
    </p:spTree>
    <p:extLst>
      <p:ext uri="{BB962C8B-B14F-4D97-AF65-F5344CB8AC3E}">
        <p14:creationId xmlns:p14="http://schemas.microsoft.com/office/powerpoint/2010/main" val="210227744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2" r:id="rId12"/>
    <p:sldLayoutId id="2147483863" r:id="rId13"/>
    <p:sldLayoutId id="2147483874" r:id="rId14"/>
    <p:sldLayoutId id="2147483875" r:id="rId15"/>
    <p:sldLayoutId id="2147483879" r:id="rId16"/>
    <p:sldLayoutId id="2147483866" r:id="rId17"/>
    <p:sldLayoutId id="2147483868" r:id="rId18"/>
    <p:sldLayoutId id="214748386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hyperlink" Target="http://cic.gda.itesm.mx/CIC/s/page.php?page=Metodo_del_caso_(Capacitacion)" TargetMode="Externa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hyperlink" Target="http://www.wacra.org/" TargetMode="External"/><Relationship Id="rId2" Type="http://schemas.openxmlformats.org/officeDocument/2006/relationships/hyperlink" Target="http://nacra.net/nacra/" TargetMode="External"/><Relationship Id="rId1" Type="http://schemas.openxmlformats.org/officeDocument/2006/relationships/slideLayout" Target="../slideLayouts/slideLayout24.xml"/><Relationship Id="rId4" Type="http://schemas.openxmlformats.org/officeDocument/2006/relationships/hyperlink" Target="http://www.hbs.edu/"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gda.itesm.mx/cic/" TargetMode="External"/><Relationship Id="rId2" Type="http://schemas.openxmlformats.org/officeDocument/2006/relationships/hyperlink" Target="http://www.incae.edu/" TargetMode="External"/><Relationship Id="rId1" Type="http://schemas.openxmlformats.org/officeDocument/2006/relationships/slideLayout" Target="../slideLayouts/slideLayout24.xml"/><Relationship Id="rId4" Type="http://schemas.openxmlformats.org/officeDocument/2006/relationships/hyperlink" Target="http://espacio.gda.itesm.mx/ALAC/index.php?ver=otros.php&amp;sec=Otros%20Sitio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ttp://www.wacra.org/" TargetMode="External"/><Relationship Id="rId2" Type="http://schemas.openxmlformats.org/officeDocument/2006/relationships/hyperlink" Target="http://nacra.net/nacra/" TargetMode="External"/><Relationship Id="rId1" Type="http://schemas.openxmlformats.org/officeDocument/2006/relationships/slideLayout" Target="../slideLayouts/slideLayout24.xml"/><Relationship Id="rId4" Type="http://schemas.openxmlformats.org/officeDocument/2006/relationships/hyperlink" Target="http://www.hbs.ed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gda.itesm.mx/cic/" TargetMode="External"/><Relationship Id="rId2" Type="http://schemas.openxmlformats.org/officeDocument/2006/relationships/hyperlink" Target="http://www.incae.edu/" TargetMode="External"/><Relationship Id="rId1" Type="http://schemas.openxmlformats.org/officeDocument/2006/relationships/slideLayout" Target="../slideLayouts/slideLayout24.xml"/><Relationship Id="rId4" Type="http://schemas.openxmlformats.org/officeDocument/2006/relationships/hyperlink" Target="http://espacio.gda.itesm.mx/ALAC/index.php?ver=otros.php&amp;sec=Otros%20Sitio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hyperlink" Target="https://www.pexels.com/es-es/foto/fotografia-en-primer-plano-de-una-mujer-sentada-junto-a-la-mesa-mientras-usa-macbook-3178818/" TargetMode="External"/><Relationship Id="rId13" Type="http://schemas.openxmlformats.org/officeDocument/2006/relationships/hyperlink" Target="https://www.pexels.com/es-es/foto/ciudad-hombre-creativo-cuaderno-4559763/" TargetMode="External"/><Relationship Id="rId18" Type="http://schemas.openxmlformats.org/officeDocument/2006/relationships/hyperlink" Target="https://www.pexels.com/es-es/foto/persona-que-usa-macbook-air-1181511/" TargetMode="External"/><Relationship Id="rId26" Type="http://schemas.openxmlformats.org/officeDocument/2006/relationships/hyperlink" Target="https://www.pexels.com/es-es/foto/persona-mujer-escritorio-oficina-7845468/" TargetMode="External"/><Relationship Id="rId3" Type="http://schemas.openxmlformats.org/officeDocument/2006/relationships/hyperlink" Target="https://www.pexels.com/es-es/foto/persona-sosteniendo-una-taza-pintada-blanca-ceramci-be-happy-851213/" TargetMode="External"/><Relationship Id="rId21" Type="http://schemas.openxmlformats.org/officeDocument/2006/relationships/hyperlink" Target="https://www.pexels.com/es-es/foto/hombre-en-camisa-de-vestir-blanca-sentado-en-una-silla-rodante-negra-mientras-mira-hacia-el-equipo-negro-y-sonriendo-840996/" TargetMode="External"/><Relationship Id="rId7" Type="http://schemas.openxmlformats.org/officeDocument/2006/relationships/hyperlink" Target="https://www.pexels.com/es-es/foto/mujer-en-el-trabajo-322335/" TargetMode="External"/><Relationship Id="rId12" Type="http://schemas.openxmlformats.org/officeDocument/2006/relationships/hyperlink" Target="https://www.pexels.com/es-es/foto/mujer-cafe-taza-ordenador-portatil-4050350/" TargetMode="External"/><Relationship Id="rId17" Type="http://schemas.openxmlformats.org/officeDocument/2006/relationships/hyperlink" Target="https://www.pexels.com/es-es/foto/billetes-boligrafo-cafe-copia-34587/" TargetMode="External"/><Relationship Id="rId25" Type="http://schemas.openxmlformats.org/officeDocument/2006/relationships/hyperlink" Target="https://www.pexels.com/es-es/foto/comida-persona-manos-mujer-4058226/" TargetMode="External"/><Relationship Id="rId2" Type="http://schemas.openxmlformats.org/officeDocument/2006/relationships/hyperlink" Target="https://www.pexels.com/es-es/foto/persona-escribiendo-en-un-cuaderno-al-lado-de-macbook-1766604/" TargetMode="External"/><Relationship Id="rId16" Type="http://schemas.openxmlformats.org/officeDocument/2006/relationships/hyperlink" Target="https://www.pexels.com/es-es/foto/ciudad-hombre-cafe-ordenador-portatil-4559602/" TargetMode="External"/><Relationship Id="rId20" Type="http://schemas.openxmlformats.org/officeDocument/2006/relationships/hyperlink" Target="https://www.pexels.com/es-es/foto/fotografia-de-persona-que-usa-macbook-1251834/" TargetMode="External"/><Relationship Id="rId29" Type="http://schemas.openxmlformats.org/officeDocument/2006/relationships/hyperlink" Target="https://www.pexels.com/es-es/foto/ordenador-portatil-oficina-conexion-mesa-6457511/" TargetMode="External"/><Relationship Id="rId1" Type="http://schemas.openxmlformats.org/officeDocument/2006/relationships/slideLayout" Target="../slideLayouts/slideLayout24.xml"/><Relationship Id="rId6" Type="http://schemas.openxmlformats.org/officeDocument/2006/relationships/hyperlink" Target="https://www.pexels.com/es-es/foto/reescribir-y-editar-texto-en-una-maquina-de-escribir-3631711/" TargetMode="External"/><Relationship Id="rId11" Type="http://schemas.openxmlformats.org/officeDocument/2006/relationships/hyperlink" Target="https://www.pexels.com/es-es/foto/escritor-masculino-adulto-fruncido-trabajando-en-maquina-de-escribir-en-casa-3772623/" TargetMode="External"/><Relationship Id="rId24" Type="http://schemas.openxmlformats.org/officeDocument/2006/relationships/hyperlink" Target="https://www.pexels.com/es-es/foto/centrado-joven-afroamericana-trabajando-en-linea-en-netbook-en-casa-5331198/" TargetMode="External"/><Relationship Id="rId5" Type="http://schemas.openxmlformats.org/officeDocument/2006/relationships/hyperlink" Target="https://www.pexels.com/es-es/foto/escritor-trabajando-en-maquina-de-escribir-en-office-3808904/" TargetMode="External"/><Relationship Id="rId15" Type="http://schemas.openxmlformats.org/officeDocument/2006/relationships/hyperlink" Target="https://www.pexels.com/es-es/foto/ciudad-hombre-creativo-cuaderno-4559765/" TargetMode="External"/><Relationship Id="rId23" Type="http://schemas.openxmlformats.org/officeDocument/2006/relationships/hyperlink" Target="https://www.pexels.com/es-es/foto/persona-manos-escritorio-ordenador-portatil-4065617/" TargetMode="External"/><Relationship Id="rId28" Type="http://schemas.openxmlformats.org/officeDocument/2006/relationships/hyperlink" Target="https://www.pexels.com/es-es/foto/hombre-ejecutivo-con-clase-leyendo-documentos-en-el-sofa-3760514/" TargetMode="External"/><Relationship Id="rId10" Type="http://schemas.openxmlformats.org/officeDocument/2006/relationships/hyperlink" Target="https://www.pexels.com/es-es/foto/mujer-creativo-taza-ordenador-portatil-4050304/" TargetMode="External"/><Relationship Id="rId19" Type="http://schemas.openxmlformats.org/officeDocument/2006/relationships/hyperlink" Target="https://www.pexels.com/es-es/foto/persona-sentada-en-un-sofa-gris-mientras-usa-macbook-267569/" TargetMode="External"/><Relationship Id="rId4" Type="http://schemas.openxmlformats.org/officeDocument/2006/relationships/hyperlink" Target="https://www.pexels.com/es-es/foto/maquina-de-escribir-negra-y-roja-1995842/" TargetMode="External"/><Relationship Id="rId9" Type="http://schemas.openxmlformats.org/officeDocument/2006/relationships/hyperlink" Target="https://www.pexels.com/es-es/foto/foto-de-hombre-sosteniendo-papel-1660613/" TargetMode="External"/><Relationship Id="rId14" Type="http://schemas.openxmlformats.org/officeDocument/2006/relationships/hyperlink" Target="https://www.pexels.com/es-es/foto/hombre-escritorio-cuaderno-oficina-7063767/" TargetMode="External"/><Relationship Id="rId22" Type="http://schemas.openxmlformats.org/officeDocument/2006/relationships/hyperlink" Target="https://www.pexels.com/es-es/foto/mujer-escritorio-ordenador-portatil-oficina-4065624/" TargetMode="External"/><Relationship Id="rId27" Type="http://schemas.openxmlformats.org/officeDocument/2006/relationships/hyperlink" Target="https://www.pexels.com/es-es/foto/persona-en-camisa-de-manga-larga-marron-con-papel-blanco-6457521/" TargetMode="External"/><Relationship Id="rId30" Type="http://schemas.openxmlformats.org/officeDocument/2006/relationships/hyperlink" Target="https://www.pexels.com/es-es/foto/moda-mujer-camisa-negocio-15858722/" TargetMode="External"/></Relationships>
</file>

<file path=ppt/slides/_rels/slide19.xml.rels><?xml version="1.0" encoding="UTF-8" standalone="yes"?>
<Relationships xmlns="http://schemas.openxmlformats.org/package/2006/relationships"><Relationship Id="rId13" Type="http://schemas.openxmlformats.org/officeDocument/2006/relationships/hyperlink" Target="https://www.pexels.com/es-es/foto/dos-mujeres-frente-a-la-pizarra-de-borrado-en-seco-1181533/" TargetMode="External"/><Relationship Id="rId18" Type="http://schemas.openxmlformats.org/officeDocument/2006/relationships/hyperlink" Target="https://www.pexels.com/es-es/foto/foto-de-vista-superior-de-un-grupo-de-personas-que-usan-macbook-mientras-discuten-3182773/" TargetMode="External"/><Relationship Id="rId26" Type="http://schemas.openxmlformats.org/officeDocument/2006/relationships/hyperlink" Target="https://www.pexels.com/es-es/video/escaleras-cuaderno-amigos-sentado-8198659/" TargetMode="External"/><Relationship Id="rId3" Type="http://schemas.openxmlformats.org/officeDocument/2006/relationships/hyperlink" Target="https://www.pexels.com/es-es/foto/colegio-aprendizaje-educacion-estudiar-7092352/" TargetMode="External"/><Relationship Id="rId21" Type="http://schemas.openxmlformats.org/officeDocument/2006/relationships/hyperlink" Target="https://www.pexels.com/es-es/foto/hombre-en-chaqueta-beige-con-tableta-3184328/" TargetMode="External"/><Relationship Id="rId7" Type="http://schemas.openxmlformats.org/officeDocument/2006/relationships/hyperlink" Target="https://www.pexels.com/es-es/foto/hombre-vestido-con-chaqueta-de-traje-marron-3184339/" TargetMode="External"/><Relationship Id="rId12" Type="http://schemas.openxmlformats.org/officeDocument/2006/relationships/hyperlink" Target="https://www.pexels.com/es-es/foto/mujer-escribiendo-en-papel-3810788/" TargetMode="External"/><Relationship Id="rId17" Type="http://schemas.openxmlformats.org/officeDocument/2006/relationships/hyperlink" Target="https://www.pexels.com/es-es/foto/mujeres-de-pie-junto-al-panel-de-corcho-3184296/" TargetMode="External"/><Relationship Id="rId25" Type="http://schemas.openxmlformats.org/officeDocument/2006/relationships/hyperlink" Target="https://www.pexels.com/es-es/foto/gente-hombres-mujer-sillas-8197556/" TargetMode="External"/><Relationship Id="rId33" Type="http://schemas.openxmlformats.org/officeDocument/2006/relationships/hyperlink" Target="https://www.pexels.com/es-es/video/hombre-gente-oficina-trabajando-6774638/" TargetMode="External"/><Relationship Id="rId2" Type="http://schemas.openxmlformats.org/officeDocument/2006/relationships/hyperlink" Target="https://www.pexels.com/es-es/foto/nino-en-sueter-gris-con-anteojos-con-marco-negro-4861395/" TargetMode="External"/><Relationship Id="rId16" Type="http://schemas.openxmlformats.org/officeDocument/2006/relationships/hyperlink" Target="https://www.pexels.com/es-es/foto/colegas-reunidas-dentro-de-la-sala-de-conferencias-1181622/" TargetMode="External"/><Relationship Id="rId20" Type="http://schemas.openxmlformats.org/officeDocument/2006/relationships/hyperlink" Target="https://www.pexels.com/es-es/foto/gente-mujer-hombres-sentado-8344902/" TargetMode="External"/><Relationship Id="rId29" Type="http://schemas.openxmlformats.org/officeDocument/2006/relationships/hyperlink" Target="https://www.pexels.com/es-es/video/gente-ordenador-portatil-oficina-trabajando-6775053/" TargetMode="External"/><Relationship Id="rId1" Type="http://schemas.openxmlformats.org/officeDocument/2006/relationships/slideLayout" Target="../slideLayouts/slideLayout24.xml"/><Relationship Id="rId6" Type="http://schemas.openxmlformats.org/officeDocument/2006/relationships/hyperlink" Target="https://www.pexels.com/es-es/foto/foto-de-mujeres-en-el-encuentro-3810792/" TargetMode="External"/><Relationship Id="rId11" Type="http://schemas.openxmlformats.org/officeDocument/2006/relationships/hyperlink" Target="https://www.pexels.com/es-es/foto/mujeres-y-hombres-de-pie-junto-a-la-mesa-3205568/" TargetMode="External"/><Relationship Id="rId24" Type="http://schemas.openxmlformats.org/officeDocument/2006/relationships/hyperlink" Target="https://www.pexels.com/es-es/foto/gente-estudiantes-educacion-universidad-8199166/" TargetMode="External"/><Relationship Id="rId32" Type="http://schemas.openxmlformats.org/officeDocument/2006/relationships/hyperlink" Target="https://www.pexels.com/es-es/video/gente-ordenador-portatil-oficina-trabajando-6773870/" TargetMode="External"/><Relationship Id="rId5" Type="http://schemas.openxmlformats.org/officeDocument/2006/relationships/hyperlink" Target="https://www.pexels.com/es-es/foto/la-gente-discute-sobre-graficos-y-tasas-3184292/" TargetMode="External"/><Relationship Id="rId15" Type="http://schemas.openxmlformats.org/officeDocument/2006/relationships/hyperlink" Target="https://www.pexels.com/es-es/foto/grupo-de-personas-sentadas-dentro-de-la-habitacion-2422294/" TargetMode="External"/><Relationship Id="rId23" Type="http://schemas.openxmlformats.org/officeDocument/2006/relationships/hyperlink" Target="https://www.pexels.com/es-es/foto/gente-estudiantes-educacion-universidad-8199134/" TargetMode="External"/><Relationship Id="rId28" Type="http://schemas.openxmlformats.org/officeDocument/2006/relationships/hyperlink" Target="https://www.pexels.com/es-es/video/gente-creativo-oficina-trabajando-4629797/" TargetMode="External"/><Relationship Id="rId10" Type="http://schemas.openxmlformats.org/officeDocument/2006/relationships/hyperlink" Target="https://www.pexels.com/es-es/foto/foto-de-mujeres-conversando-3194524/" TargetMode="External"/><Relationship Id="rId19" Type="http://schemas.openxmlformats.org/officeDocument/2006/relationships/hyperlink" Target="https://www.pexels.com/es-es/foto/grupo-de-personas-en-la-sala-de-conferencias-1181304/" TargetMode="External"/><Relationship Id="rId31" Type="http://schemas.openxmlformats.org/officeDocument/2006/relationships/hyperlink" Target="https://www.pexels.com/es-es/video/hombre-gente-mujer-escritorio-7687999/" TargetMode="External"/><Relationship Id="rId4" Type="http://schemas.openxmlformats.org/officeDocument/2006/relationships/hyperlink" Target="https://www.pexels.com/es-es/foto/hombre-mujer-pasos-sentado-7973040/" TargetMode="External"/><Relationship Id="rId9" Type="http://schemas.openxmlformats.org/officeDocument/2006/relationships/hyperlink" Target="https://www.pexels.com/es-es/foto/foto-de-mujeres-en-el-encuentro-3811082/" TargetMode="External"/><Relationship Id="rId14" Type="http://schemas.openxmlformats.org/officeDocument/2006/relationships/hyperlink" Target="https://www.pexels.com/es-es/foto/grupo-de-personas-en-una-sala-de-conferencias-1181406/" TargetMode="External"/><Relationship Id="rId22" Type="http://schemas.openxmlformats.org/officeDocument/2006/relationships/hyperlink" Target="https://www.pexels.com/es-es/foto/colegio-educacion-estudiar-aula-7092613/" TargetMode="External"/><Relationship Id="rId27" Type="http://schemas.openxmlformats.org/officeDocument/2006/relationships/hyperlink" Target="https://www.pexels.com/es-es/video/gente-oficina-trabajando-hombres-6774056/" TargetMode="External"/><Relationship Id="rId30" Type="http://schemas.openxmlformats.org/officeDocument/2006/relationships/hyperlink" Target="https://www.pexels.com/es-es/video/empresario-gente-mujer-oficina-5519942/" TargetMode="External"/><Relationship Id="rId8" Type="http://schemas.openxmlformats.org/officeDocument/2006/relationships/hyperlink" Target="https://www.pexels.com/es-es/foto/marketing-gente-oficina-trabajando-7688336/"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cic.gda.itesm.mx/CIC/s/page.php?page=Metodo_del_caso_(Capacitacion)"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hyperlink" Target="http://cic.gda.itesm.mx/CIC/s/page.php?page=Metodo_del_caso_(Capacitacion)" TargetMode="External"/><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3294568-A462-24C4-E4EE-3A94F55315A1}"/>
              </a:ext>
            </a:extLst>
          </p:cNvPr>
          <p:cNvSpPr txBox="1">
            <a:spLocks/>
          </p:cNvSpPr>
          <p:nvPr/>
        </p:nvSpPr>
        <p:spPr>
          <a:xfrm>
            <a:off x="1479105" y="421556"/>
            <a:ext cx="8280722" cy="6007631"/>
          </a:xfrm>
          <a:prstGeom prst="rect">
            <a:avLst/>
          </a:prstGeom>
        </p:spPr>
        <p:txBody>
          <a:bodyPr anchor="ctr">
            <a:normAutofit/>
          </a:bodyPr>
          <a:ls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fontAlgn="auto">
              <a:spcAft>
                <a:spcPts val="0"/>
              </a:spcAft>
              <a:defRPr/>
            </a:pPr>
            <a:r>
              <a:rPr lang="es-CO" sz="4400" b="1" dirty="0">
                <a:latin typeface="Berlin Sans FB Demi" pitchFamily="34" charset="0"/>
                <a:ea typeface="+mj-ea"/>
                <a:cs typeface="+mj-cs"/>
              </a:rPr>
              <a:t>LA METODOLOGÍA DEL CASO</a:t>
            </a:r>
          </a:p>
          <a:p>
            <a:pPr algn="ctr" fontAlgn="auto">
              <a:spcAft>
                <a:spcPts val="0"/>
              </a:spcAft>
              <a:defRPr/>
            </a:pPr>
            <a:endParaRPr lang="es-CO" sz="2600" b="1" dirty="0">
              <a:latin typeface="Berlin Sans FB Demi" pitchFamily="34" charset="0"/>
              <a:ea typeface="+mj-ea"/>
              <a:cs typeface="+mj-cs"/>
            </a:endParaRPr>
          </a:p>
          <a:p>
            <a:pPr algn="ctr" fontAlgn="auto">
              <a:spcAft>
                <a:spcPts val="0"/>
              </a:spcAft>
              <a:defRPr/>
            </a:pPr>
            <a:r>
              <a:rPr lang="es-CO" sz="3600" b="1" dirty="0">
                <a:latin typeface="Berlin Sans FB Demi" pitchFamily="34" charset="0"/>
              </a:rPr>
              <a:t>ENSEÑANZA Y ESCRITURA DE CASOS DE ENSEÑANZA</a:t>
            </a:r>
          </a:p>
          <a:p>
            <a:pPr algn="ctr" fontAlgn="auto">
              <a:spcAft>
                <a:spcPts val="0"/>
              </a:spcAft>
              <a:defRPr/>
            </a:pPr>
            <a:endParaRPr lang="es-CO" sz="4400" b="1" dirty="0">
              <a:latin typeface="Berlin Sans FB Demi" pitchFamily="34" charset="0"/>
              <a:ea typeface="+mj-ea"/>
              <a:cs typeface="+mj-cs"/>
            </a:endParaRPr>
          </a:p>
          <a:p>
            <a:pPr algn="ctr" fontAlgn="auto">
              <a:spcAft>
                <a:spcPts val="0"/>
              </a:spcAft>
              <a:defRPr/>
            </a:pPr>
            <a:r>
              <a:rPr lang="es-CO" sz="2000" b="1" dirty="0">
                <a:latin typeface="Berlin Sans FB Demi" pitchFamily="34" charset="0"/>
                <a:ea typeface="+mj-ea"/>
                <a:cs typeface="+mj-cs"/>
              </a:rPr>
              <a:t>Mauricio Escobar</a:t>
            </a:r>
          </a:p>
        </p:txBody>
      </p:sp>
    </p:spTree>
    <p:extLst>
      <p:ext uri="{BB962C8B-B14F-4D97-AF65-F5344CB8AC3E}">
        <p14:creationId xmlns:p14="http://schemas.microsoft.com/office/powerpoint/2010/main" val="369361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843740" y="835833"/>
            <a:ext cx="8043863" cy="4635490"/>
          </a:xfrm>
        </p:spPr>
        <p:txBody>
          <a:bodyPr vert="horz" lIns="91440" tIns="45720" rIns="91440" bIns="45720" rtlCol="0" anchor="t">
            <a:normAutofit/>
          </a:bodyPr>
          <a:lstStyle/>
          <a:p>
            <a:pPr>
              <a:buNone/>
            </a:pPr>
            <a:r>
              <a:rPr lang="es-CO" sz="2800" b="1" dirty="0"/>
              <a:t>Uso del método en aula </a:t>
            </a:r>
            <a:endParaRPr lang="es-CO" sz="2800" b="1" dirty="0">
              <a:cs typeface="Calibri"/>
            </a:endParaRPr>
          </a:p>
          <a:p>
            <a:pPr lvl="0"/>
            <a:endParaRPr lang="es-CO" sz="4400" dirty="0">
              <a:cs typeface="Calibri"/>
            </a:endParaRPr>
          </a:p>
          <a:p>
            <a:pPr lvl="1"/>
            <a:r>
              <a:rPr lang="es-CO" sz="2400" dirty="0"/>
              <a:t>El plan de la clase</a:t>
            </a:r>
            <a:endParaRPr lang="es-CO" sz="2400" dirty="0">
              <a:cs typeface="Calibri"/>
            </a:endParaRPr>
          </a:p>
          <a:p>
            <a:pPr lvl="2"/>
            <a:r>
              <a:rPr lang="es-CO" sz="1800" dirty="0"/>
              <a:t>Método Inductivo:</a:t>
            </a:r>
            <a:endParaRPr lang="es-CO" sz="1800" dirty="0">
              <a:cs typeface="Calibri"/>
            </a:endParaRPr>
          </a:p>
          <a:p>
            <a:pPr lvl="2"/>
            <a:endParaRPr lang="es-CO" sz="1800" dirty="0">
              <a:cs typeface="Calibri"/>
            </a:endParaRPr>
          </a:p>
          <a:p>
            <a:pPr lvl="2"/>
            <a:endParaRPr lang="es-CO" sz="1800" dirty="0">
              <a:cs typeface="Calibri"/>
            </a:endParaRPr>
          </a:p>
          <a:p>
            <a:pPr lvl="2"/>
            <a:r>
              <a:rPr lang="es-CO" sz="1800" dirty="0"/>
              <a:t>Método Deductivo:</a:t>
            </a:r>
            <a:endParaRPr lang="es-CO" sz="1800" dirty="0">
              <a:cs typeface="Calibri"/>
            </a:endParaRPr>
          </a:p>
          <a:p>
            <a:pPr lvl="2"/>
            <a:endParaRPr lang="es-CO" sz="1800" dirty="0">
              <a:cs typeface="Calibri"/>
            </a:endParaRPr>
          </a:p>
          <a:p>
            <a:pPr marL="685800" lvl="2" indent="0">
              <a:buNone/>
            </a:pPr>
            <a:endParaRPr lang="es-CO" sz="1800" dirty="0">
              <a:cs typeface="Calibri"/>
            </a:endParaRPr>
          </a:p>
          <a:p>
            <a:pPr marL="685800" lvl="2" indent="0">
              <a:buNone/>
            </a:pPr>
            <a:endParaRPr lang="es-CO" sz="1800" dirty="0">
              <a:cs typeface="Calibri"/>
            </a:endParaRPr>
          </a:p>
          <a:p>
            <a:pPr marL="685800" lvl="2" indent="0">
              <a:buNone/>
            </a:pPr>
            <a:endParaRPr lang="es-CO" sz="1800" dirty="0">
              <a:cs typeface="Calibri"/>
            </a:endParaRPr>
          </a:p>
          <a:p>
            <a:pPr lvl="1"/>
            <a:r>
              <a:rPr lang="es-CO" sz="2400" dirty="0"/>
              <a:t>Apoyarse en las Notas de Enseñanza</a:t>
            </a:r>
            <a:endParaRPr lang="es-CO" sz="2400" dirty="0">
              <a:cs typeface="Calibri"/>
            </a:endParaRPr>
          </a:p>
          <a:p>
            <a:pPr marL="857250" indent="-857250">
              <a:buNone/>
              <a:defRPr/>
            </a:pPr>
            <a:endParaRPr lang="es-CO" b="1" dirty="0">
              <a:latin typeface="Berlin Sans FB Demi" pitchFamily="34" charset="0"/>
            </a:endParaRPr>
          </a:p>
          <a:p>
            <a:pPr marL="857250" indent="-857250">
              <a:buNone/>
              <a:defRPr/>
            </a:pPr>
            <a:endParaRPr lang="es-CO" b="1" dirty="0">
              <a:latin typeface="Berlin Sans FB Demi" pitchFamily="34" charset="0"/>
            </a:endParaRPr>
          </a:p>
        </p:txBody>
      </p:sp>
      <p:sp>
        <p:nvSpPr>
          <p:cNvPr id="4" name="3 Rectángulo"/>
          <p:cNvSpPr/>
          <p:nvPr/>
        </p:nvSpPr>
        <p:spPr>
          <a:xfrm>
            <a:off x="2041043" y="5910455"/>
            <a:ext cx="7643866" cy="338554"/>
          </a:xfrm>
          <a:prstGeom prst="rect">
            <a:avLst/>
          </a:prstGeom>
        </p:spPr>
        <p:txBody>
          <a:bodyPr wrap="square">
            <a:spAutoFit/>
          </a:bodyPr>
          <a:lstStyle/>
          <a:p>
            <a:r>
              <a:rPr lang="es-CO" sz="800" dirty="0"/>
              <a:t>Tomado en su totalidad de: Centro Internacional de Casos, TECNOLÓGICO DE MONTERREY,  Recuperado en Julio 22 de 2013 de:</a:t>
            </a:r>
          </a:p>
          <a:p>
            <a:r>
              <a:rPr lang="es-CO" sz="800" u="sng" dirty="0">
                <a:hlinkClick r:id="rId2"/>
              </a:rPr>
              <a:t>http://cic.gda.itesm.mx/CIC/s/page.php?page=Metodo_del_caso_(Capacitacion)#Taller_de_Ensenanza_con_casos</a:t>
            </a:r>
            <a:endParaRPr lang="es-CO" sz="800" dirty="0"/>
          </a:p>
        </p:txBody>
      </p:sp>
      <p:graphicFrame>
        <p:nvGraphicFramePr>
          <p:cNvPr id="5" name="4 Tabla"/>
          <p:cNvGraphicFramePr>
            <a:graphicFrameLocks noGrp="1"/>
          </p:cNvGraphicFramePr>
          <p:nvPr>
            <p:extLst>
              <p:ext uri="{D42A27DB-BD31-4B8C-83A1-F6EECF244321}">
                <p14:modId xmlns:p14="http://schemas.microsoft.com/office/powerpoint/2010/main" val="3116297757"/>
              </p:ext>
            </p:extLst>
          </p:nvPr>
        </p:nvGraphicFramePr>
        <p:xfrm>
          <a:off x="2810407" y="2753274"/>
          <a:ext cx="6096000" cy="2971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144016">
                <a:tc>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s-CO" dirty="0"/>
                        <a:t>Caso </a:t>
                      </a:r>
                    </a:p>
                  </a:txBody>
                  <a:tcPr>
                    <a:solidFill>
                      <a:srgbClr val="00B0F0"/>
                    </a:solidFill>
                  </a:tcPr>
                </a:tc>
                <a:tc>
                  <a:txBody>
                    <a:bodyPr/>
                    <a:lstStyle/>
                    <a:p>
                      <a:pPr algn="ctr"/>
                      <a:r>
                        <a:rPr lang="es-CO" dirty="0"/>
                        <a:t>Contenido </a:t>
                      </a:r>
                    </a:p>
                  </a:txBody>
                  <a:tcPr>
                    <a:solidFill>
                      <a:srgbClr val="00B0F0"/>
                    </a:solidFill>
                  </a:tcPr>
                </a:tc>
                <a:tc>
                  <a:txBody>
                    <a:bodyPr/>
                    <a:lstStyle/>
                    <a:p>
                      <a:pPr algn="ctr"/>
                      <a:r>
                        <a:rPr lang="es-CO" dirty="0"/>
                        <a:t>Caso</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4035060863"/>
              </p:ext>
            </p:extLst>
          </p:nvPr>
        </p:nvGraphicFramePr>
        <p:xfrm>
          <a:off x="2875721" y="3730521"/>
          <a:ext cx="6096000" cy="360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60040">
                <a:tc>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s-CO" dirty="0"/>
                        <a:t>Contenido </a:t>
                      </a:r>
                    </a:p>
                  </a:txBody>
                  <a:tcPr>
                    <a:solidFill>
                      <a:srgbClr val="00B0F0"/>
                    </a:solidFill>
                  </a:tcPr>
                </a:tc>
                <a:tc>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s-CO" dirty="0"/>
                        <a:t>Caso </a:t>
                      </a:r>
                    </a:p>
                  </a:txBody>
                  <a:tcPr>
                    <a:solidFill>
                      <a:srgbClr val="00B0F0"/>
                    </a:solidFill>
                  </a:tcPr>
                </a:tc>
                <a:tc>
                  <a:txBody>
                    <a:bodyPr/>
                    <a:lstStyle/>
                    <a:p>
                      <a:pPr algn="ctr"/>
                      <a:r>
                        <a:rPr lang="es-CO" dirty="0"/>
                        <a:t>Contenido </a:t>
                      </a:r>
                    </a:p>
                  </a:txBody>
                  <a:tcPr>
                    <a:solidFill>
                      <a:srgbClr val="00B0F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3369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in a restaurant&#10;&#10;Description generated with very high confidence">
            <a:extLst>
              <a:ext uri="{FF2B5EF4-FFF2-40B4-BE49-F238E27FC236}">
                <a16:creationId xmlns:a16="http://schemas.microsoft.com/office/drawing/2014/main" id="{6FA816E8-8F84-4F21-A9AD-F295243E4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010914"/>
            <a:ext cx="8624430" cy="5730454"/>
          </a:xfrm>
          <a:prstGeom prst="rect">
            <a:avLst/>
          </a:prstGeom>
        </p:spPr>
      </p:pic>
      <p:sp>
        <p:nvSpPr>
          <p:cNvPr id="4" name="Rectangle 3">
            <a:extLst>
              <a:ext uri="{FF2B5EF4-FFF2-40B4-BE49-F238E27FC236}">
                <a16:creationId xmlns:a16="http://schemas.microsoft.com/office/drawing/2014/main" id="{3C361AE9-8E86-4E61-A2AC-F7ACCA99BD47}"/>
              </a:ext>
            </a:extLst>
          </p:cNvPr>
          <p:cNvSpPr/>
          <p:nvPr/>
        </p:nvSpPr>
        <p:spPr>
          <a:xfrm>
            <a:off x="1775520" y="1010914"/>
            <a:ext cx="4572000" cy="2492990"/>
          </a:xfrm>
          <a:prstGeom prst="rect">
            <a:avLst/>
          </a:prstGeom>
          <a:solidFill>
            <a:schemeClr val="bg1">
              <a:alpha val="58000"/>
            </a:schemeClr>
          </a:solidFill>
        </p:spPr>
        <p:txBody>
          <a:bodyPr>
            <a:spAutoFit/>
          </a:bodyPr>
          <a:lstStyle/>
          <a:p>
            <a:pPr lvl="1"/>
            <a:r>
              <a:rPr lang="es-CO" dirty="0"/>
              <a:t>Condiciones Físicas</a:t>
            </a:r>
          </a:p>
          <a:p>
            <a:pPr lvl="3"/>
            <a:r>
              <a:rPr lang="es-CO" sz="2400" dirty="0"/>
              <a:t>Tiempo asignado a cada actividad</a:t>
            </a:r>
          </a:p>
          <a:p>
            <a:pPr lvl="3"/>
            <a:r>
              <a:rPr lang="es-CO" sz="2400" dirty="0"/>
              <a:t>Distribución en U</a:t>
            </a:r>
          </a:p>
          <a:p>
            <a:pPr lvl="3"/>
            <a:r>
              <a:rPr lang="es-CO" sz="2400" dirty="0"/>
              <a:t>Nombres Participantes</a:t>
            </a:r>
          </a:p>
          <a:p>
            <a:pPr lvl="3"/>
            <a:endParaRPr lang="es-CO" dirty="0"/>
          </a:p>
        </p:txBody>
      </p:sp>
    </p:spTree>
    <p:extLst>
      <p:ext uri="{BB962C8B-B14F-4D97-AF65-F5344CB8AC3E}">
        <p14:creationId xmlns:p14="http://schemas.microsoft.com/office/powerpoint/2010/main" val="3550088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427" y="1373425"/>
            <a:ext cx="8229600" cy="5048920"/>
          </a:xfrm>
          <a:prstGeom prst="rect">
            <a:avLst/>
          </a:prstGeom>
        </p:spPr>
        <p:txBody>
          <a:bodyPr lIns="91440" tIns="45720" rIns="91440" bIns="45720" anchor="t"/>
          <a:lstStyle/>
          <a:p>
            <a:pPr fontAlgn="auto">
              <a:spcBef>
                <a:spcPts val="700"/>
              </a:spcBef>
              <a:spcAft>
                <a:spcPts val="0"/>
              </a:spcAft>
              <a:buClr>
                <a:schemeClr val="accent2"/>
              </a:buClr>
              <a:buSzPct val="60000"/>
              <a:defRPr/>
            </a:pPr>
            <a:endParaRPr lang="es-CO" sz="1700" dirty="0">
              <a:latin typeface="+mn-lt"/>
              <a:cs typeface="Calibri" panose="020F0502020204030204"/>
            </a:endParaRPr>
          </a:p>
          <a:p>
            <a:pPr>
              <a:spcBef>
                <a:spcPts val="700"/>
              </a:spcBef>
              <a:spcAft>
                <a:spcPts val="0"/>
              </a:spcAft>
              <a:buClr>
                <a:srgbClr val="ED7D31"/>
              </a:buClr>
              <a:buSzPct val="60000"/>
              <a:defRPr/>
            </a:pPr>
            <a:r>
              <a:rPr lang="en-US" sz="1700" dirty="0">
                <a:latin typeface="Calibri"/>
                <a:cs typeface="Calibri"/>
              </a:rPr>
              <a:t>NORTH AMERICAN CASE RESEARCH ASSOCIATION (NACRA). </a:t>
            </a:r>
            <a:r>
              <a:rPr lang="es-ES" sz="1700" dirty="0">
                <a:latin typeface="Calibri"/>
                <a:cs typeface="Calibri"/>
              </a:rPr>
              <a:t>Asociación de América del Norte de Investigación de Caso. </a:t>
            </a:r>
            <a:r>
              <a:rPr lang="es-ES" sz="1700" i="1" dirty="0">
                <a:latin typeface="Calibri"/>
                <a:cs typeface="Calibri"/>
              </a:rPr>
              <a:t>Caso de Investigación Diario.</a:t>
            </a:r>
            <a:r>
              <a:rPr lang="es-ES" sz="1700" dirty="0">
                <a:latin typeface="Calibri"/>
                <a:cs typeface="Calibri"/>
              </a:rPr>
              <a:t> Consultado 01 de Mayo de 2011. Disponible en el sitio web </a:t>
            </a:r>
            <a:r>
              <a:rPr lang="es-CO" sz="1700" u="sng" dirty="0">
                <a:latin typeface="Calibri"/>
                <a:cs typeface="Calibri"/>
                <a:hlinkClick r:id="rId2"/>
              </a:rPr>
              <a:t>http://nacra.net/nacra/</a:t>
            </a:r>
            <a:endParaRPr lang="es-ES"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a:endParaRPr>
          </a:p>
          <a:p>
            <a:pPr>
              <a:spcBef>
                <a:spcPts val="700"/>
              </a:spcBef>
              <a:buClr>
                <a:schemeClr val="accent2"/>
              </a:buClr>
              <a:buSzPct val="60000"/>
              <a:defRPr/>
            </a:pPr>
            <a:r>
              <a:rPr lang="en-US" sz="1700" dirty="0">
                <a:latin typeface="Calibri"/>
                <a:cs typeface="Calibri"/>
              </a:rPr>
              <a:t>THE WORLD ASSOCIATION FOR CASE METHOD RESEARCH AND APPLICATION (WACRA). </a:t>
            </a:r>
            <a:r>
              <a:rPr lang="es-ES" sz="1700" dirty="0">
                <a:latin typeface="Calibri"/>
                <a:cs typeface="Calibri"/>
              </a:rPr>
              <a:t>Asociación Mundial para la Investigación y Aplicación  del Método de Caso.  </a:t>
            </a:r>
            <a:r>
              <a:rPr lang="es-ES" sz="1700" dirty="0" err="1">
                <a:latin typeface="Calibri"/>
                <a:cs typeface="Calibri"/>
              </a:rPr>
              <a:t>About</a:t>
            </a:r>
            <a:r>
              <a:rPr lang="es-ES" sz="1700" dirty="0">
                <a:latin typeface="Calibri"/>
                <a:cs typeface="Calibri"/>
              </a:rPr>
              <a:t> WACRA. </a:t>
            </a:r>
            <a:r>
              <a:rPr lang="es-ES" sz="1700" i="1" dirty="0">
                <a:latin typeface="Calibri"/>
                <a:cs typeface="Calibri"/>
              </a:rPr>
              <a:t>Who </a:t>
            </a:r>
            <a:r>
              <a:rPr lang="es-ES" sz="1700" i="1" dirty="0" err="1">
                <a:latin typeface="Calibri"/>
                <a:cs typeface="Calibri"/>
              </a:rPr>
              <a:t>we</a:t>
            </a:r>
            <a:r>
              <a:rPr lang="es-ES" sz="1700" i="1" dirty="0">
                <a:latin typeface="Calibri"/>
                <a:cs typeface="Calibri"/>
              </a:rPr>
              <a:t> are. </a:t>
            </a:r>
            <a:r>
              <a:rPr lang="es-ES" sz="1700" dirty="0">
                <a:latin typeface="Calibri"/>
                <a:cs typeface="Calibri"/>
              </a:rPr>
              <a:t>Consultado 06 de Mayo de 2011. Disponible en el sitio web &lt; </a:t>
            </a:r>
            <a:r>
              <a:rPr lang="es-ES" sz="1700" u="sng" dirty="0">
                <a:latin typeface="Calibri"/>
                <a:cs typeface="Calibri"/>
                <a:hlinkClick r:id="rId3"/>
              </a:rPr>
              <a:t>http://www.wacra.org/</a:t>
            </a:r>
            <a:r>
              <a:rPr lang="es-ES" sz="1700" dirty="0">
                <a:latin typeface="Calibri"/>
                <a:cs typeface="Calibri"/>
              </a:rPr>
              <a:t>&gt;</a:t>
            </a:r>
          </a:p>
          <a:p>
            <a:pPr fontAlgn="auto">
              <a:spcBef>
                <a:spcPts val="700"/>
              </a:spcBef>
              <a:spcAft>
                <a:spcPts val="0"/>
              </a:spcAft>
              <a:buClr>
                <a:schemeClr val="accent2"/>
              </a:buClr>
              <a:buSzPct val="60000"/>
              <a:defRPr/>
            </a:pPr>
            <a:endParaRPr lang="es-CO" sz="1700" dirty="0">
              <a:latin typeface="Calibri"/>
              <a:cs typeface="Calibri"/>
            </a:endParaRPr>
          </a:p>
          <a:p>
            <a:pPr fontAlgn="auto">
              <a:spcBef>
                <a:spcPts val="700"/>
              </a:spcBef>
              <a:spcAft>
                <a:spcPts val="0"/>
              </a:spcAft>
              <a:buClr>
                <a:schemeClr val="accent2"/>
              </a:buClr>
              <a:buSzPct val="60000"/>
              <a:defRPr/>
            </a:pPr>
            <a:r>
              <a:rPr lang="es-ES" sz="1700" dirty="0">
                <a:latin typeface="Calibri"/>
                <a:cs typeface="Calibri"/>
              </a:rPr>
              <a:t> </a:t>
            </a:r>
            <a:r>
              <a:rPr lang="en-US" sz="1700" dirty="0">
                <a:latin typeface="Calibri"/>
                <a:cs typeface="Calibri"/>
              </a:rPr>
              <a:t>HARVARD BUSINESS SCHOOL. Library. </a:t>
            </a:r>
            <a:r>
              <a:rPr lang="en-US" sz="1700" i="1" dirty="0">
                <a:latin typeface="Calibri"/>
                <a:cs typeface="Calibri"/>
              </a:rPr>
              <a:t>HBS Cases. </a:t>
            </a:r>
            <a:r>
              <a:rPr lang="es-ES" sz="1700" dirty="0">
                <a:latin typeface="Calibri"/>
                <a:cs typeface="Calibri"/>
              </a:rPr>
              <a:t>Consultado 02 de Mayo de 2011. Disponible en el sitio web &lt; </a:t>
            </a:r>
            <a:r>
              <a:rPr lang="es-CO" sz="1700" u="sng" dirty="0">
                <a:latin typeface="Calibri"/>
                <a:cs typeface="Calibri"/>
                <a:hlinkClick r:id="rId4"/>
              </a:rPr>
              <a:t>http://www.hbs.edu/</a:t>
            </a:r>
            <a:r>
              <a:rPr lang="es-ES" sz="1700" dirty="0">
                <a:latin typeface="Calibri"/>
                <a:cs typeface="Calibri"/>
              </a:rPr>
              <a:t>&gt;</a:t>
            </a:r>
            <a:endParaRPr lang="es-CO"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a:endParaRPr>
          </a:p>
          <a:p>
            <a:pPr fontAlgn="auto">
              <a:spcBef>
                <a:spcPts val="700"/>
              </a:spcBef>
              <a:spcAft>
                <a:spcPts val="0"/>
              </a:spcAft>
              <a:buClr>
                <a:schemeClr val="accent2"/>
              </a:buClr>
              <a:buSzPct val="60000"/>
              <a:defRPr/>
            </a:pPr>
            <a:r>
              <a:rPr lang="en-US" sz="1700" dirty="0">
                <a:latin typeface="Calibri"/>
                <a:cs typeface="Calibri"/>
              </a:rPr>
              <a:t>RICHARD IVEY SCHOOL OF BUSINESS. THE UNIVERSITY OF WESTERN ONTARIO (IVEY). </a:t>
            </a:r>
            <a:r>
              <a:rPr lang="es-ES" sz="1700" dirty="0">
                <a:latin typeface="Calibri"/>
                <a:cs typeface="Calibri"/>
              </a:rPr>
              <a:t>Consultado 04 de Mayo de 2011. Disponible en el sitio web &lt; http://www.ivey.ca/&gt;</a:t>
            </a:r>
            <a:endParaRPr lang="es-CO" sz="1700" dirty="0">
              <a:latin typeface="Calibri"/>
              <a:cs typeface="Calibri"/>
            </a:endParaRPr>
          </a:p>
          <a:p>
            <a:pPr fontAlgn="auto">
              <a:spcBef>
                <a:spcPts val="700"/>
              </a:spcBef>
              <a:spcAft>
                <a:spcPts val="0"/>
              </a:spcAft>
              <a:buClr>
                <a:schemeClr val="accent2"/>
              </a:buClr>
              <a:buSzPct val="60000"/>
              <a:defRPr/>
            </a:pPr>
            <a:endParaRPr lang="es-CO" sz="1700" dirty="0">
              <a:latin typeface="+mn-lt"/>
              <a:cs typeface="Calibri"/>
            </a:endParaRPr>
          </a:p>
        </p:txBody>
      </p:sp>
      <p:grpSp>
        <p:nvGrpSpPr>
          <p:cNvPr id="4" name="Group 1">
            <a:extLst>
              <a:ext uri="{FF2B5EF4-FFF2-40B4-BE49-F238E27FC236}">
                <a16:creationId xmlns:a16="http://schemas.microsoft.com/office/drawing/2014/main" id="{5FA7C48F-19EB-5A0D-A632-F0650DCBC3D1}"/>
              </a:ext>
            </a:extLst>
          </p:cNvPr>
          <p:cNvGrpSpPr/>
          <p:nvPr/>
        </p:nvGrpSpPr>
        <p:grpSpPr>
          <a:xfrm>
            <a:off x="2267811" y="635766"/>
            <a:ext cx="7416824" cy="359774"/>
            <a:chOff x="0" y="4852935"/>
            <a:chExt cx="7848872" cy="359774"/>
          </a:xfrm>
          <a:solidFill>
            <a:srgbClr val="911111"/>
          </a:solidFill>
          <a:scene3d>
            <a:camera prst="orthographicFront">
              <a:rot lat="0" lon="0" rev="0"/>
            </a:camera>
            <a:lightRig rig="balanced" dir="t">
              <a:rot lat="0" lon="0" rev="8700000"/>
            </a:lightRig>
          </a:scene3d>
        </p:grpSpPr>
        <p:sp>
          <p:nvSpPr>
            <p:cNvPr id="5" name="Rectangle: Rounded Corners 2">
              <a:extLst>
                <a:ext uri="{FF2B5EF4-FFF2-40B4-BE49-F238E27FC236}">
                  <a16:creationId xmlns:a16="http://schemas.microsoft.com/office/drawing/2014/main" id="{4A996608-949B-1DCD-4D16-6189B8AE33E5}"/>
                </a:ext>
              </a:extLst>
            </p:cNvPr>
            <p:cNvSpPr/>
            <p:nvPr/>
          </p:nvSpPr>
          <p:spPr>
            <a:xfrm>
              <a:off x="0" y="4852935"/>
              <a:ext cx="7848872" cy="359774"/>
            </a:xfrm>
            <a:prstGeom prst="roundRect">
              <a:avLst/>
            </a:prstGeom>
            <a:solidFill>
              <a:srgbClr val="00B0F0"/>
            </a:solidFill>
            <a:ln>
              <a:solidFill>
                <a:srgbClr val="00B0F0"/>
              </a:solid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2E3AA9FD-CEF8-D195-EDE5-27A8D6D3A14C}"/>
                </a:ext>
              </a:extLst>
            </p:cNvPr>
            <p:cNvSpPr txBox="1"/>
            <p:nvPr/>
          </p:nvSpPr>
          <p:spPr>
            <a:xfrm>
              <a:off x="17563" y="4870498"/>
              <a:ext cx="7813746" cy="324648"/>
            </a:xfrm>
            <a:prstGeom prst="rect">
              <a:avLst/>
            </a:prstGeom>
            <a:solidFill>
              <a:srgbClr val="00B0F0"/>
            </a:solidFill>
            <a:ln>
              <a:solidFill>
                <a:srgbClr val="00B0F0"/>
              </a:solidFill>
            </a:ln>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Aft>
                  <a:spcPct val="35000"/>
                </a:spcAft>
              </a:pPr>
              <a:r>
                <a:rPr lang="es-CO" sz="2800" dirty="0">
                  <a:solidFill>
                    <a:schemeClr val="bg1"/>
                  </a:solidFill>
                  <a:latin typeface="Calibri" panose="020F0502020204030204" pitchFamily="34" charset="0"/>
                  <a:ea typeface="Calibri" panose="020F0502020204030204" pitchFamily="34" charset="0"/>
                  <a:cs typeface="Calibri" panose="020F0502020204030204" pitchFamily="34" charset="0"/>
                </a:rPr>
                <a:t>BIBLIOGRAFÍA</a:t>
              </a:r>
              <a:endParaRPr lang="es-CO"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7147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200" y="1484784"/>
            <a:ext cx="8229600" cy="4641379"/>
          </a:xfrm>
          <a:prstGeom prst="rect">
            <a:avLst/>
          </a:prstGeom>
        </p:spPr>
        <p:txBody>
          <a:bodyPr lIns="91440" tIns="45720" rIns="91440" bIns="45720" anchor="t">
            <a:normAutofit/>
          </a:bodyPr>
          <a:lstStyle/>
          <a:p>
            <a:pPr fontAlgn="auto">
              <a:spcBef>
                <a:spcPts val="700"/>
              </a:spcBef>
              <a:spcAft>
                <a:spcPts val="0"/>
              </a:spcAft>
              <a:buClr>
                <a:schemeClr val="accent2"/>
              </a:buClr>
              <a:buSzPct val="60000"/>
              <a:defRPr/>
            </a:pPr>
            <a:r>
              <a:rPr lang="es-ES" sz="1700" dirty="0">
                <a:latin typeface="+mn-lt"/>
              </a:rPr>
              <a:t>INCAE BUSINESS SCHOOL. ESCUELA DE NEGOCIOS INTERNACIONALES DE AMÉRICA LATINA. Consultado 03 de Mayo de 2011. Disponible en el sitio web &lt; </a:t>
            </a:r>
            <a:r>
              <a:rPr lang="es-ES" sz="1700" dirty="0">
                <a:latin typeface="+mn-lt"/>
                <a:hlinkClick r:id="rId2"/>
              </a:rPr>
              <a:t>http://www.incae.edu/</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ES"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MARTÍN, Pérez Marisa (2002). El modelo educativo del Tecnológico de Monterrey. Instituto Tecnológico y de Estudios Superiores de Monterrey. Monterrey, México. CENTRO INTERNACIONAL DE CASOS. Casos CIC. </a:t>
            </a:r>
            <a:r>
              <a:rPr lang="es-ES" sz="1700" i="1" dirty="0">
                <a:latin typeface="+mn-lt"/>
              </a:rPr>
              <a:t>Catálogo de Casos. </a:t>
            </a:r>
            <a:r>
              <a:rPr lang="es-ES" sz="1700" dirty="0">
                <a:latin typeface="+mn-lt"/>
              </a:rPr>
              <a:t>Consultado 01 de Mayo de 2011. Disponible en el sitio web &lt; </a:t>
            </a:r>
            <a:r>
              <a:rPr lang="es-ES" sz="1700" u="sng" dirty="0">
                <a:latin typeface="+mn-lt"/>
                <a:hlinkClick r:id="rId3"/>
              </a:rPr>
              <a:t>http://www.gda.itesm.mx/cic/</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ASOCIACIÓN LATINOAMERICANA DE CASOS. El Método de Caso. </a:t>
            </a:r>
            <a:r>
              <a:rPr lang="es-ES" sz="1700" i="1" dirty="0">
                <a:latin typeface="+mn-lt"/>
              </a:rPr>
              <a:t>Otros sitios de casos.</a:t>
            </a:r>
            <a:r>
              <a:rPr lang="es-ES" sz="1700" dirty="0">
                <a:latin typeface="+mn-lt"/>
              </a:rPr>
              <a:t> Consultado 17 de Mayo de 2011. Disponible en el sitio web </a:t>
            </a:r>
            <a:r>
              <a:rPr lang="es-ES" sz="1700" u="sng" dirty="0">
                <a:latin typeface="+mn-lt"/>
                <a:hlinkClick r:id="rId4"/>
              </a:rPr>
              <a:t>http://espacio.gda.itesm.mx/ALAC/index.php?ver=otros.php&amp;sec=Otros Sitios</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REDEAMERICA. RED </a:t>
            </a:r>
            <a:r>
              <a:rPr lang="es-ES" dirty="0">
                <a:latin typeface="Calibri"/>
                <a:cs typeface="Calibri"/>
              </a:rPr>
              <a:t>INTERAMERICANA</a:t>
            </a:r>
            <a:r>
              <a:rPr lang="es-ES" sz="1700" dirty="0">
                <a:latin typeface="+mn-lt"/>
              </a:rPr>
              <a:t> DE FUNDACIONES Y ACCIONES EMPRESARIALES PARA EL DESARROLLO DE BASE. Consultado 15 de Mayo de 2011. Disponible en el sitio web</a:t>
            </a:r>
            <a:endParaRPr lang="es-CO" sz="1700" dirty="0">
              <a:latin typeface="+mn-lt"/>
              <a:cs typeface="Calibri" panose="020F0502020204030204"/>
            </a:endParaRPr>
          </a:p>
          <a:p>
            <a:pPr marL="320040" indent="-320040" fontAlgn="auto">
              <a:spcBef>
                <a:spcPts val="700"/>
              </a:spcBef>
              <a:spcAft>
                <a:spcPts val="0"/>
              </a:spcAft>
              <a:buClr>
                <a:schemeClr val="accent2"/>
              </a:buClr>
              <a:buSzPct val="60000"/>
              <a:buFont typeface="Courier New" pitchFamily="49" charset="0"/>
              <a:buChar char="o"/>
              <a:defRPr/>
            </a:pPr>
            <a:endParaRPr lang="es-CO" sz="29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1754273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92313" y="1484314"/>
            <a:ext cx="8229600" cy="4389437"/>
          </a:xfrm>
        </p:spPr>
        <p:txBody>
          <a:bodyPr vert="horz" lIns="91440" tIns="45720" rIns="91440" bIns="45720" rtlCol="0" anchor="t">
            <a:normAutofit fontScale="85000" lnSpcReduction="20000"/>
          </a:bodyPr>
          <a:lstStyle/>
          <a:p>
            <a:pPr marL="0" indent="0">
              <a:buClr>
                <a:schemeClr val="accent3"/>
              </a:buClr>
              <a:buNone/>
              <a:defRPr/>
            </a:pPr>
            <a:r>
              <a:rPr lang="es-ES" dirty="0">
                <a:latin typeface="Calibri"/>
                <a:cs typeface="Calibri"/>
              </a:rPr>
              <a:t>DE MIGUEL, M. (COORD.). (2006). </a:t>
            </a:r>
            <a:r>
              <a:rPr lang="es-ES" i="1" dirty="0">
                <a:latin typeface="Calibri"/>
                <a:cs typeface="Calibri"/>
              </a:rPr>
              <a:t>Metodologías de enseñanza y aprendizaje para el desarrollo de competencias. </a:t>
            </a:r>
            <a:r>
              <a:rPr lang="es-ES" dirty="0">
                <a:latin typeface="Calibri"/>
                <a:cs typeface="Calibri"/>
              </a:rPr>
              <a:t>Madrid: Alianza.)</a:t>
            </a:r>
            <a:endParaRPr lang="es-CO">
              <a:latin typeface="Calibri"/>
              <a:cs typeface="Calibri"/>
            </a:endParaRPr>
          </a:p>
          <a:p>
            <a:pPr marL="0" indent="0">
              <a:buClr>
                <a:schemeClr val="accent3"/>
              </a:buClr>
              <a:buNone/>
              <a:defRPr/>
            </a:pPr>
            <a:endParaRPr lang="es-CO" dirty="0">
              <a:latin typeface="Calibri"/>
              <a:cs typeface="Calibri"/>
            </a:endParaRPr>
          </a:p>
          <a:p>
            <a:pPr marL="0" indent="0">
              <a:buClr>
                <a:schemeClr val="accent3"/>
              </a:buClr>
              <a:buNone/>
              <a:defRPr/>
            </a:pPr>
            <a:r>
              <a:rPr lang="en-US" dirty="0">
                <a:latin typeface="Calibri"/>
                <a:cs typeface="Calibri"/>
              </a:rPr>
              <a:t>BOEHRER, J. Y M. LINSKY (1990). “Teaching with Cases: Learning to Question”, en Svinicki, M.D. (ed.), </a:t>
            </a:r>
            <a:r>
              <a:rPr lang="en-US" i="1" dirty="0">
                <a:latin typeface="Calibri"/>
                <a:cs typeface="Calibri"/>
              </a:rPr>
              <a:t>The Changing Face of College Teaching</a:t>
            </a:r>
            <a:r>
              <a:rPr lang="en-US" dirty="0">
                <a:latin typeface="Calibri"/>
                <a:cs typeface="Calibri"/>
              </a:rPr>
              <a:t>. New Directions for Teaching and Learning, no. 42. San Francisco: Jossey-Bass.</a:t>
            </a:r>
          </a:p>
          <a:p>
            <a:pPr marL="0" indent="0">
              <a:buClr>
                <a:schemeClr val="accent3"/>
              </a:buClr>
              <a:buNone/>
              <a:defRPr/>
            </a:pPr>
            <a:endParaRPr lang="es-CO" dirty="0">
              <a:latin typeface="Calibri"/>
              <a:cs typeface="Calibri"/>
            </a:endParaRPr>
          </a:p>
          <a:p>
            <a:pPr marL="0" indent="0">
              <a:buClr>
                <a:schemeClr val="accent3"/>
              </a:buClr>
              <a:buNone/>
              <a:defRPr/>
            </a:pPr>
            <a:r>
              <a:rPr lang="en-US" dirty="0">
                <a:latin typeface="Calibri"/>
                <a:cs typeface="Calibri"/>
              </a:rPr>
              <a:t>SCHMOTTER, 	James W. (2000) an interview with Professor C. Roland Christensen.</a:t>
            </a:r>
          </a:p>
          <a:p>
            <a:pPr marL="0" indent="0">
              <a:buClr>
                <a:schemeClr val="accent3"/>
              </a:buClr>
              <a:buNone/>
              <a:defRPr/>
            </a:pPr>
            <a:endParaRPr lang="es-CO" dirty="0">
              <a:latin typeface="Calibri"/>
              <a:cs typeface="Calibri"/>
            </a:endParaRPr>
          </a:p>
          <a:p>
            <a:pPr marL="0" indent="0">
              <a:buClr>
                <a:schemeClr val="accent3"/>
              </a:buClr>
              <a:buNone/>
              <a:defRPr/>
            </a:pPr>
            <a:r>
              <a:rPr lang="es-ES" dirty="0">
                <a:latin typeface="Calibri"/>
                <a:cs typeface="Calibri"/>
              </a:rPr>
              <a:t>GONZALEZ, Jorge (2007). “Transformando el aprendizaje con el método del caso”. Centro Internacional de casos, Tecnológico de Monterrey.</a:t>
            </a:r>
          </a:p>
          <a:p>
            <a:pPr marL="0" indent="0">
              <a:buClr>
                <a:schemeClr val="accent3"/>
              </a:buClr>
              <a:buNone/>
              <a:defRPr/>
            </a:pPr>
            <a:endParaRPr lang="es-CO" dirty="0">
              <a:latin typeface="Calibri"/>
              <a:cs typeface="Calibri"/>
            </a:endParaRPr>
          </a:p>
          <a:p>
            <a:pPr marL="0" indent="0">
              <a:buClr>
                <a:schemeClr val="accent3"/>
              </a:buClr>
              <a:buNone/>
              <a:defRPr/>
            </a:pPr>
            <a:r>
              <a:rPr lang="es-ES" dirty="0">
                <a:latin typeface="Calibri"/>
                <a:cs typeface="Calibri"/>
              </a:rPr>
              <a:t>GONZALEZ, Jorge (2009). “Metodología de estudio de casos”. Centro Internacional de casos, Tecnológico de Monterrey.</a:t>
            </a:r>
            <a:endParaRPr lang="es-CO">
              <a:latin typeface="Calibri"/>
              <a:cs typeface="Calibri"/>
            </a:endParaRPr>
          </a:p>
          <a:p>
            <a:pPr marL="0" indent="0">
              <a:buClr>
                <a:schemeClr val="accent3"/>
              </a:buClr>
              <a:buNone/>
              <a:defRPr/>
            </a:pPr>
            <a:r>
              <a:rPr lang="en-US" dirty="0">
                <a:latin typeface="Calibri"/>
                <a:cs typeface="Calibri"/>
              </a:rPr>
              <a:t>BRADFORD, B. (1997). Achieving AECC outcomes through the seven principles for good. </a:t>
            </a:r>
            <a:r>
              <a:rPr lang="es-ES" dirty="0" err="1">
                <a:latin typeface="Calibri"/>
                <a:cs typeface="Calibri"/>
              </a:rPr>
              <a:t>Journal</a:t>
            </a:r>
            <a:r>
              <a:rPr lang="es-ES" dirty="0">
                <a:latin typeface="Calibri"/>
                <a:cs typeface="Calibri"/>
              </a:rPr>
              <a:t> </a:t>
            </a:r>
            <a:r>
              <a:rPr lang="es-ES" dirty="0" err="1">
                <a:latin typeface="Calibri"/>
                <a:cs typeface="Calibri"/>
              </a:rPr>
              <a:t>of</a:t>
            </a:r>
            <a:r>
              <a:rPr lang="es-ES" dirty="0">
                <a:latin typeface="Calibri"/>
                <a:cs typeface="Calibri"/>
              </a:rPr>
              <a:t> </a:t>
            </a:r>
            <a:r>
              <a:rPr lang="es-ES" dirty="0" err="1">
                <a:latin typeface="Calibri"/>
                <a:cs typeface="Calibri"/>
              </a:rPr>
              <a:t>Education</a:t>
            </a:r>
            <a:r>
              <a:rPr lang="es-ES" dirty="0">
                <a:latin typeface="Calibri"/>
                <a:cs typeface="Calibri"/>
              </a:rPr>
              <a:t> </a:t>
            </a:r>
            <a:r>
              <a:rPr lang="es-ES" dirty="0" err="1">
                <a:latin typeface="Calibri"/>
                <a:cs typeface="Calibri"/>
              </a:rPr>
              <a:t>for</a:t>
            </a:r>
            <a:r>
              <a:rPr lang="es-ES" dirty="0">
                <a:latin typeface="Calibri"/>
                <a:cs typeface="Calibri"/>
              </a:rPr>
              <a:t> Business.</a:t>
            </a:r>
          </a:p>
          <a:p>
            <a:pPr marL="274320" indent="-274320">
              <a:buClr>
                <a:schemeClr val="accent3"/>
              </a:buClr>
              <a:buNone/>
              <a:defRPr/>
            </a:pPr>
            <a:endParaRPr lang="es-CO" dirty="0"/>
          </a:p>
          <a:p>
            <a:pPr marL="274320" indent="-274320">
              <a:buClr>
                <a:schemeClr val="accent3"/>
              </a:buClr>
              <a:buFont typeface="Wingdings 2"/>
              <a:buChar char=""/>
              <a:defRPr/>
            </a:pPr>
            <a:endParaRPr lang="es-CO" dirty="0"/>
          </a:p>
        </p:txBody>
      </p:sp>
      <p:sp>
        <p:nvSpPr>
          <p:cNvPr id="4" name="3 Rectángulo"/>
          <p:cNvSpPr/>
          <p:nvPr/>
        </p:nvSpPr>
        <p:spPr>
          <a:xfrm>
            <a:off x="1524001" y="350614"/>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288153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427" y="1188368"/>
            <a:ext cx="8229600" cy="4395778"/>
          </a:xfrm>
          <a:prstGeom prst="rect">
            <a:avLst/>
          </a:prstGeom>
        </p:spPr>
        <p:txBody>
          <a:bodyPr lIns="91440" tIns="45720" rIns="91440" bIns="45720" anchor="t"/>
          <a:lstStyle/>
          <a:p>
            <a:pPr fontAlgn="auto">
              <a:spcBef>
                <a:spcPts val="700"/>
              </a:spcBef>
              <a:spcAft>
                <a:spcPts val="0"/>
              </a:spcAft>
              <a:buClr>
                <a:schemeClr val="accent2"/>
              </a:buClr>
              <a:buSzPct val="60000"/>
              <a:defRPr/>
            </a:pPr>
            <a:r>
              <a:rPr lang="en-US" sz="1700" dirty="0">
                <a:latin typeface="Calibri"/>
                <a:cs typeface="Calibri"/>
              </a:rPr>
              <a:t>NORTH AMERICAN CASE RESEARCH ASSOCIATION (NACRA). </a:t>
            </a:r>
            <a:r>
              <a:rPr lang="es-ES" sz="1700" dirty="0">
                <a:latin typeface="Calibri"/>
                <a:cs typeface="Calibri"/>
              </a:rPr>
              <a:t>Asociación de América del Norte de Investigación de Caso. </a:t>
            </a:r>
            <a:r>
              <a:rPr lang="es-ES" sz="1700" i="1" dirty="0">
                <a:latin typeface="Calibri"/>
                <a:cs typeface="Calibri"/>
              </a:rPr>
              <a:t>Caso de Investigación Diario.</a:t>
            </a:r>
            <a:r>
              <a:rPr lang="es-ES" sz="1700" dirty="0">
                <a:latin typeface="Calibri"/>
                <a:cs typeface="Calibri"/>
              </a:rPr>
              <a:t> Consultado 01 de Mayo de 2011. Disponible en el sitio web </a:t>
            </a:r>
            <a:r>
              <a:rPr lang="es-CO" sz="1700" u="sng" dirty="0">
                <a:latin typeface="Calibri"/>
                <a:cs typeface="Calibri"/>
                <a:hlinkClick r:id="rId2"/>
              </a:rPr>
              <a:t>http://nacra.net/nacra/</a:t>
            </a:r>
            <a:endParaRPr lang="es-ES" sz="1700" dirty="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a:spcBef>
                <a:spcPts val="700"/>
              </a:spcBef>
              <a:buClr>
                <a:schemeClr val="accent2"/>
              </a:buClr>
              <a:buSzPct val="60000"/>
              <a:defRPr/>
            </a:pPr>
            <a:r>
              <a:rPr lang="en-US" sz="1700" dirty="0">
                <a:latin typeface="Calibri"/>
                <a:cs typeface="Calibri"/>
              </a:rPr>
              <a:t>THE WORLD ASSOCIATION FOR CASE METHOD RESEARCH AND APPLICATION (WACRA). </a:t>
            </a:r>
            <a:r>
              <a:rPr lang="es-ES" sz="1700" dirty="0">
                <a:latin typeface="Calibri"/>
                <a:cs typeface="Calibri"/>
              </a:rPr>
              <a:t>Asociación Mundial para la Investigación y Aplicación  del Método de Caso.  </a:t>
            </a:r>
            <a:r>
              <a:rPr lang="es-ES" sz="1700" dirty="0" err="1">
                <a:latin typeface="Calibri"/>
                <a:cs typeface="Calibri"/>
              </a:rPr>
              <a:t>About</a:t>
            </a:r>
            <a:r>
              <a:rPr lang="es-ES" sz="1700" dirty="0">
                <a:latin typeface="Calibri"/>
                <a:cs typeface="Calibri"/>
              </a:rPr>
              <a:t> WACRA. </a:t>
            </a:r>
            <a:r>
              <a:rPr lang="es-ES" sz="1700" i="1" dirty="0">
                <a:latin typeface="Calibri"/>
                <a:cs typeface="Calibri"/>
              </a:rPr>
              <a:t>Who </a:t>
            </a:r>
            <a:r>
              <a:rPr lang="es-ES" sz="1700" i="1" dirty="0" err="1">
                <a:latin typeface="Calibri"/>
                <a:cs typeface="Calibri"/>
              </a:rPr>
              <a:t>we</a:t>
            </a:r>
            <a:r>
              <a:rPr lang="es-ES" sz="1700" i="1" dirty="0">
                <a:latin typeface="Calibri"/>
                <a:cs typeface="Calibri"/>
              </a:rPr>
              <a:t> are. </a:t>
            </a:r>
            <a:r>
              <a:rPr lang="es-ES" sz="1700" dirty="0">
                <a:latin typeface="Calibri"/>
                <a:cs typeface="Calibri"/>
              </a:rPr>
              <a:t>Consultado 06 de Mayo de 2011. Disponible en el sitio web &lt; </a:t>
            </a:r>
            <a:r>
              <a:rPr lang="es-ES" sz="1700" u="sng" dirty="0">
                <a:latin typeface="Calibri"/>
                <a:cs typeface="Calibri"/>
                <a:hlinkClick r:id="rId3">
                  <a:extLst>
                    <a:ext uri="{A12FA001-AC4F-418D-AE19-62706E023703}">
                      <ahyp:hlinkClr xmlns:ahyp="http://schemas.microsoft.com/office/drawing/2018/hyperlinkcolor" val="tx"/>
                    </a:ext>
                  </a:extLst>
                </a:hlinkClick>
              </a:rPr>
              <a:t>http://www.wacra.org/</a:t>
            </a:r>
            <a:r>
              <a:rPr lang="es-ES" sz="1700" dirty="0">
                <a:latin typeface="Calibri"/>
                <a:cs typeface="Calibri"/>
              </a:rPr>
              <a:t>&gt;</a:t>
            </a: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fontAlgn="auto">
              <a:spcBef>
                <a:spcPts val="700"/>
              </a:spcBef>
              <a:spcAft>
                <a:spcPts val="0"/>
              </a:spcAft>
              <a:buClr>
                <a:schemeClr val="accent2"/>
              </a:buClr>
              <a:buSzPct val="60000"/>
              <a:defRPr/>
            </a:pPr>
            <a:r>
              <a:rPr lang="es-ES" sz="1700" dirty="0">
                <a:latin typeface="Calibri"/>
                <a:cs typeface="Calibri"/>
              </a:rPr>
              <a:t> </a:t>
            </a:r>
            <a:r>
              <a:rPr lang="en-US" sz="1700" dirty="0">
                <a:latin typeface="Calibri"/>
                <a:cs typeface="Calibri"/>
              </a:rPr>
              <a:t>HARVARD BUSINESS SCHOOL. Library. </a:t>
            </a:r>
            <a:r>
              <a:rPr lang="en-US" sz="1700" i="1" dirty="0">
                <a:latin typeface="Calibri"/>
                <a:cs typeface="Calibri"/>
              </a:rPr>
              <a:t>HBS Cases. </a:t>
            </a:r>
            <a:r>
              <a:rPr lang="es-ES" sz="1700" dirty="0">
                <a:latin typeface="Calibri"/>
                <a:cs typeface="Calibri"/>
              </a:rPr>
              <a:t>Consultado 02 de Mayo de 2011. Disponible en el sitio web &lt; </a:t>
            </a:r>
            <a:r>
              <a:rPr lang="es-CO" sz="1700" u="sng" dirty="0">
                <a:latin typeface="Calibri"/>
                <a:cs typeface="Calibri"/>
                <a:hlinkClick r:id="rId4"/>
              </a:rPr>
              <a:t>http://www.hbs.edu/</a:t>
            </a:r>
            <a:r>
              <a:rPr lang="es-ES" sz="1700" dirty="0">
                <a:latin typeface="Calibri"/>
                <a:cs typeface="Calibri"/>
              </a:rPr>
              <a:t>&gt;</a:t>
            </a:r>
            <a:endParaRPr lang="es-CO" sz="1700">
              <a:latin typeface="Calibri"/>
              <a:cs typeface="Calibri"/>
            </a:endParaRPr>
          </a:p>
          <a:p>
            <a:pPr fontAlgn="auto">
              <a:spcBef>
                <a:spcPts val="700"/>
              </a:spcBef>
              <a:spcAft>
                <a:spcPts val="0"/>
              </a:spcAft>
              <a:buClr>
                <a:schemeClr val="accent2"/>
              </a:buClr>
              <a:buSzPct val="60000"/>
              <a:defRPr/>
            </a:pPr>
            <a:endParaRPr lang="es-CO" sz="1700" dirty="0">
              <a:latin typeface="Calibri"/>
              <a:cs typeface="Calibri Light" panose="020F0302020204030204"/>
            </a:endParaRPr>
          </a:p>
          <a:p>
            <a:pPr fontAlgn="auto">
              <a:spcBef>
                <a:spcPts val="700"/>
              </a:spcBef>
              <a:spcAft>
                <a:spcPts val="0"/>
              </a:spcAft>
              <a:buClr>
                <a:schemeClr val="accent2"/>
              </a:buClr>
              <a:buSzPct val="60000"/>
              <a:defRPr/>
            </a:pPr>
            <a:r>
              <a:rPr lang="en-US" sz="1700" dirty="0">
                <a:latin typeface="Calibri"/>
                <a:cs typeface="Calibri"/>
              </a:rPr>
              <a:t>RICHARD IVEY SCHOOL OF BUSINESS. THE UNIVERSITY OF WESTERN ONTARIO (IVEY). </a:t>
            </a:r>
            <a:r>
              <a:rPr lang="es-ES" sz="1700" dirty="0">
                <a:latin typeface="Calibri"/>
                <a:cs typeface="Calibri"/>
              </a:rPr>
              <a:t>Consultado 04 de Mayo de 2011. Disponible en el sitio web &lt; http://www.ivey.ca/&gt;</a:t>
            </a:r>
            <a:endParaRPr lang="es-CO" sz="1700" dirty="0">
              <a:latin typeface="Calibri"/>
              <a:cs typeface="Calibri"/>
            </a:endParaRPr>
          </a:p>
          <a:p>
            <a:pPr marL="320040" indent="-320040" fontAlgn="auto">
              <a:spcBef>
                <a:spcPts val="700"/>
              </a:spcBef>
              <a:spcAft>
                <a:spcPts val="0"/>
              </a:spcAft>
              <a:buClr>
                <a:schemeClr val="accent2"/>
              </a:buClr>
              <a:buSzPct val="60000"/>
              <a:buFont typeface="Courier New" pitchFamily="49" charset="0"/>
              <a:buChar char="o"/>
              <a:defRPr/>
            </a:pPr>
            <a:endParaRPr lang="es-CO" sz="17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2735038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981200" y="1484784"/>
            <a:ext cx="8229600" cy="4641379"/>
          </a:xfrm>
          <a:prstGeom prst="rect">
            <a:avLst/>
          </a:prstGeom>
        </p:spPr>
        <p:txBody>
          <a:bodyPr lIns="91440" tIns="45720" rIns="91440" bIns="45720" anchor="t">
            <a:normAutofit/>
          </a:bodyPr>
          <a:lstStyle/>
          <a:p>
            <a:pPr fontAlgn="auto">
              <a:spcBef>
                <a:spcPts val="700"/>
              </a:spcBef>
              <a:spcAft>
                <a:spcPts val="0"/>
              </a:spcAft>
              <a:buClr>
                <a:schemeClr val="accent2"/>
              </a:buClr>
              <a:buSzPct val="60000"/>
              <a:defRPr/>
            </a:pPr>
            <a:r>
              <a:rPr lang="es-ES" sz="1700" dirty="0">
                <a:latin typeface="+mn-lt"/>
              </a:rPr>
              <a:t>INCAE BUSINESS SCHOOL. ESCUELA DE NEGOCIOS INTERNACIONALES DE AMÉRICA LATINA. Consultado 03 de Mayo de 2011. Disponible en el sitio web &lt; </a:t>
            </a:r>
            <a:r>
              <a:rPr lang="es-ES" sz="1700" dirty="0">
                <a:latin typeface="+mn-lt"/>
                <a:hlinkClick r:id="rId2"/>
              </a:rPr>
              <a:t>http://www.incae.edu/</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ES"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MARTÍN, Pérez Marisa (2002). El modelo educativo del Tecnológico de Monterrey. Instituto Tecnológico y de Estudios Superiores de Monterrey. Monterrey, México. CENTRO INTERNACIONAL DE CASOS. Casos CIC. </a:t>
            </a:r>
            <a:r>
              <a:rPr lang="es-ES" sz="1700" i="1" dirty="0">
                <a:latin typeface="+mn-lt"/>
              </a:rPr>
              <a:t>Catálogo de Casos. </a:t>
            </a:r>
            <a:r>
              <a:rPr lang="es-ES" sz="1700" dirty="0">
                <a:latin typeface="+mn-lt"/>
              </a:rPr>
              <a:t>Consultado 01 de Mayo de 2011. Disponible en el sitio web &lt; </a:t>
            </a:r>
            <a:r>
              <a:rPr lang="es-ES" sz="1700" u="sng" dirty="0">
                <a:latin typeface="+mn-lt"/>
                <a:hlinkClick r:id="rId3"/>
              </a:rPr>
              <a:t>http://www.gda.itesm.mx/cic/</a:t>
            </a:r>
            <a:r>
              <a:rPr lang="es-ES" sz="1700" dirty="0">
                <a:latin typeface="+mn-lt"/>
              </a:rPr>
              <a:t>&gt;</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ASOCIACIÓN LATINOAMERICANA DE CASOS. El Método de Caso. </a:t>
            </a:r>
            <a:r>
              <a:rPr lang="es-ES" sz="1700" i="1" dirty="0">
                <a:latin typeface="+mn-lt"/>
              </a:rPr>
              <a:t>Otros sitios de casos.</a:t>
            </a:r>
            <a:r>
              <a:rPr lang="es-ES" sz="1700" dirty="0">
                <a:latin typeface="+mn-lt"/>
              </a:rPr>
              <a:t> Consultado 17 de Mayo de 2011. Disponible en el sitio web </a:t>
            </a:r>
            <a:r>
              <a:rPr lang="es-ES" sz="1700" u="sng" dirty="0">
                <a:latin typeface="+mn-lt"/>
                <a:hlinkClick r:id="rId4"/>
              </a:rPr>
              <a:t>http://espacio.gda.itesm.mx/ALAC/index.php?ver=otros.php&amp;sec=Otros Sitios</a:t>
            </a:r>
            <a:endParaRPr lang="es-CO" sz="1700" dirty="0">
              <a:latin typeface="+mn-lt"/>
              <a:cs typeface="Calibri" panose="020F0502020204030204"/>
            </a:endParaRPr>
          </a:p>
          <a:p>
            <a:pPr fontAlgn="auto">
              <a:spcBef>
                <a:spcPts val="700"/>
              </a:spcBef>
              <a:spcAft>
                <a:spcPts val="0"/>
              </a:spcAft>
              <a:buClr>
                <a:schemeClr val="accent2"/>
              </a:buClr>
              <a:buSzPct val="60000"/>
              <a:defRPr/>
            </a:pPr>
            <a:endParaRPr lang="es-CO" sz="1700" dirty="0">
              <a:latin typeface="+mn-lt"/>
              <a:cs typeface="Calibri" panose="020F0502020204030204"/>
            </a:endParaRPr>
          </a:p>
          <a:p>
            <a:pPr fontAlgn="auto">
              <a:spcBef>
                <a:spcPts val="700"/>
              </a:spcBef>
              <a:spcAft>
                <a:spcPts val="0"/>
              </a:spcAft>
              <a:buClr>
                <a:schemeClr val="accent2"/>
              </a:buClr>
              <a:buSzPct val="60000"/>
              <a:defRPr/>
            </a:pPr>
            <a:r>
              <a:rPr lang="es-ES" sz="1700" dirty="0">
                <a:latin typeface="+mn-lt"/>
              </a:rPr>
              <a:t>REDEAMERICA. RED </a:t>
            </a:r>
            <a:r>
              <a:rPr lang="es-ES" dirty="0">
                <a:latin typeface="Calibri"/>
                <a:cs typeface="Calibri"/>
              </a:rPr>
              <a:t>INTERAMERICANA</a:t>
            </a:r>
            <a:r>
              <a:rPr lang="es-ES" sz="1700" dirty="0">
                <a:latin typeface="+mn-lt"/>
              </a:rPr>
              <a:t> DE FUNDACIONES Y ACCIONES EMPRESARIALES PARA EL DESARROLLO DE BASE. Consultado 15 de Mayo de 2011. Disponible en el sitio web</a:t>
            </a:r>
            <a:endParaRPr lang="es-CO" sz="1700" dirty="0">
              <a:latin typeface="+mn-lt"/>
              <a:cs typeface="Calibri" panose="020F0502020204030204"/>
            </a:endParaRPr>
          </a:p>
          <a:p>
            <a:pPr marL="320040" indent="-320040" fontAlgn="auto">
              <a:spcBef>
                <a:spcPts val="700"/>
              </a:spcBef>
              <a:spcAft>
                <a:spcPts val="0"/>
              </a:spcAft>
              <a:buClr>
                <a:schemeClr val="accent2"/>
              </a:buClr>
              <a:buSzPct val="60000"/>
              <a:buFont typeface="Courier New" pitchFamily="49" charset="0"/>
              <a:buChar char="o"/>
              <a:defRPr/>
            </a:pPr>
            <a:endParaRPr lang="es-CO" sz="2900" dirty="0">
              <a:latin typeface="+mn-lt"/>
            </a:endParaRPr>
          </a:p>
        </p:txBody>
      </p:sp>
      <p:sp>
        <p:nvSpPr>
          <p:cNvPr id="3" name="2 Rectángulo"/>
          <p:cNvSpPr/>
          <p:nvPr/>
        </p:nvSpPr>
        <p:spPr>
          <a:xfrm>
            <a:off x="1524001" y="206598"/>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224028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35856" y="1146857"/>
            <a:ext cx="8229600" cy="4258809"/>
          </a:xfrm>
        </p:spPr>
        <p:txBody>
          <a:bodyPr vert="horz" lIns="91440" tIns="45720" rIns="91440" bIns="45720" rtlCol="0" anchor="t">
            <a:noAutofit/>
          </a:bodyPr>
          <a:lstStyle/>
          <a:p>
            <a:pPr marL="0" indent="0">
              <a:buClr>
                <a:schemeClr val="accent3"/>
              </a:buClr>
              <a:buNone/>
              <a:defRPr/>
            </a:pPr>
            <a:r>
              <a:rPr lang="es-ES" sz="1700" dirty="0">
                <a:latin typeface="Calibri"/>
                <a:cs typeface="Calibri"/>
              </a:rPr>
              <a:t>DE MIGUEL, M. (COORD.). (2006). </a:t>
            </a:r>
            <a:r>
              <a:rPr lang="es-ES" sz="1700" i="1" dirty="0">
                <a:latin typeface="Calibri"/>
                <a:cs typeface="Calibri"/>
              </a:rPr>
              <a:t>Metodologías de enseñanza y aprendizaje para el desarrollo de competencias. </a:t>
            </a:r>
            <a:r>
              <a:rPr lang="es-ES" sz="1700" dirty="0">
                <a:latin typeface="Calibri"/>
                <a:cs typeface="Calibri"/>
              </a:rPr>
              <a:t>Madrid: Alianza.)</a:t>
            </a:r>
            <a:endParaRPr lang="es-CO" sz="1700" dirty="0">
              <a:latin typeface="Calibri"/>
              <a:cs typeface="Calibri"/>
            </a:endParaRPr>
          </a:p>
          <a:p>
            <a:pPr marL="0" indent="0">
              <a:buClr>
                <a:schemeClr val="accent3"/>
              </a:buClr>
              <a:buNone/>
              <a:defRPr/>
            </a:pPr>
            <a:endParaRPr lang="es-CO" sz="1700" dirty="0">
              <a:latin typeface="Calibri"/>
              <a:cs typeface="Calibri"/>
            </a:endParaRPr>
          </a:p>
          <a:p>
            <a:pPr marL="0" indent="0">
              <a:buClr>
                <a:schemeClr val="accent3"/>
              </a:buClr>
              <a:buNone/>
              <a:defRPr/>
            </a:pPr>
            <a:r>
              <a:rPr lang="en-US" sz="1700" dirty="0">
                <a:latin typeface="Calibri"/>
                <a:cs typeface="Calibri"/>
              </a:rPr>
              <a:t>BOEHRER, J. Y M. LINSKY (1990). “Teaching with Cases: Learning to Question”, en Svinicki, M.D. (ed.), </a:t>
            </a:r>
            <a:r>
              <a:rPr lang="en-US" sz="1700" i="1" dirty="0">
                <a:latin typeface="Calibri"/>
                <a:cs typeface="Calibri"/>
              </a:rPr>
              <a:t>The Changing Face of College Teaching</a:t>
            </a:r>
            <a:r>
              <a:rPr lang="en-US" sz="1700" dirty="0">
                <a:latin typeface="Calibri"/>
                <a:cs typeface="Calibri"/>
              </a:rPr>
              <a:t>. New Directions for Teaching and Learning, no. 42. San Francisco: Jossey-Bass.</a:t>
            </a:r>
          </a:p>
          <a:p>
            <a:pPr marL="0" indent="0">
              <a:buClr>
                <a:schemeClr val="accent3"/>
              </a:buClr>
              <a:buNone/>
              <a:defRPr/>
            </a:pPr>
            <a:endParaRPr lang="es-CO" sz="1700" dirty="0">
              <a:latin typeface="Calibri"/>
              <a:cs typeface="Calibri"/>
            </a:endParaRPr>
          </a:p>
          <a:p>
            <a:pPr marL="0" indent="0">
              <a:buClr>
                <a:schemeClr val="accent3"/>
              </a:buClr>
              <a:buNone/>
              <a:defRPr/>
            </a:pPr>
            <a:r>
              <a:rPr lang="en-US" sz="1700" dirty="0">
                <a:latin typeface="Calibri"/>
                <a:cs typeface="Calibri"/>
              </a:rPr>
              <a:t>SCHMOTTER, 	James W. (2000) an interview with Professor C. Roland Christensen.</a:t>
            </a:r>
          </a:p>
          <a:p>
            <a:pPr marL="0" indent="0">
              <a:buClr>
                <a:schemeClr val="accent3"/>
              </a:buClr>
              <a:buNone/>
              <a:defRPr/>
            </a:pPr>
            <a:endParaRPr lang="es-CO" sz="1700" dirty="0">
              <a:latin typeface="Calibri"/>
              <a:cs typeface="Calibri"/>
            </a:endParaRPr>
          </a:p>
          <a:p>
            <a:pPr marL="0" indent="0">
              <a:buClr>
                <a:schemeClr val="accent3"/>
              </a:buClr>
              <a:buNone/>
              <a:defRPr/>
            </a:pPr>
            <a:r>
              <a:rPr lang="es-ES" sz="1700" dirty="0">
                <a:latin typeface="Calibri"/>
                <a:cs typeface="Calibri"/>
              </a:rPr>
              <a:t>GONZALEZ, Jorge (2007). “Transformando el aprendizaje con el método del caso”. Centro Internacional de casos, Tecnológico de Monterrey.</a:t>
            </a:r>
          </a:p>
          <a:p>
            <a:pPr marL="0" indent="0">
              <a:buClr>
                <a:schemeClr val="accent3"/>
              </a:buClr>
              <a:buNone/>
              <a:defRPr/>
            </a:pPr>
            <a:endParaRPr lang="es-CO" sz="1700" dirty="0">
              <a:latin typeface="Calibri"/>
              <a:cs typeface="Calibri"/>
            </a:endParaRPr>
          </a:p>
          <a:p>
            <a:pPr marL="0" indent="0">
              <a:buClr>
                <a:schemeClr val="accent3"/>
              </a:buClr>
              <a:buNone/>
              <a:defRPr/>
            </a:pPr>
            <a:r>
              <a:rPr lang="es-ES" sz="1700" dirty="0">
                <a:latin typeface="Calibri"/>
                <a:cs typeface="Calibri"/>
              </a:rPr>
              <a:t>GONZALEZ, Jorge (2009). “Metodología de estudio de casos”. Centro Internacional de casos, Tecnológico de Monterrey.</a:t>
            </a:r>
            <a:endParaRPr lang="es-CO" sz="1700" dirty="0">
              <a:latin typeface="Calibri"/>
              <a:cs typeface="Calibri"/>
            </a:endParaRPr>
          </a:p>
          <a:p>
            <a:pPr marL="0" indent="0">
              <a:buClr>
                <a:schemeClr val="accent3"/>
              </a:buClr>
              <a:buNone/>
              <a:defRPr/>
            </a:pPr>
            <a:r>
              <a:rPr lang="en-US" sz="1700" dirty="0">
                <a:latin typeface="Calibri"/>
                <a:cs typeface="Calibri"/>
              </a:rPr>
              <a:t>BRADFORD, B. (1997). Achieving AECC outcomes through the seven principles for good. </a:t>
            </a:r>
            <a:r>
              <a:rPr lang="es-ES" sz="1700" dirty="0" err="1">
                <a:latin typeface="Calibri"/>
                <a:cs typeface="Calibri"/>
              </a:rPr>
              <a:t>Journal</a:t>
            </a:r>
            <a:r>
              <a:rPr lang="es-ES" sz="1700" dirty="0">
                <a:latin typeface="Calibri"/>
                <a:cs typeface="Calibri"/>
              </a:rPr>
              <a:t> </a:t>
            </a:r>
            <a:r>
              <a:rPr lang="es-ES" sz="1700" dirty="0" err="1">
                <a:latin typeface="Calibri"/>
                <a:cs typeface="Calibri"/>
              </a:rPr>
              <a:t>of</a:t>
            </a:r>
            <a:r>
              <a:rPr lang="es-ES" sz="1700" dirty="0">
                <a:latin typeface="Calibri"/>
                <a:cs typeface="Calibri"/>
              </a:rPr>
              <a:t> </a:t>
            </a:r>
            <a:r>
              <a:rPr lang="es-ES" sz="1700" dirty="0" err="1">
                <a:latin typeface="Calibri"/>
                <a:cs typeface="Calibri"/>
              </a:rPr>
              <a:t>Education</a:t>
            </a:r>
            <a:r>
              <a:rPr lang="es-ES" sz="1700" dirty="0">
                <a:latin typeface="Calibri"/>
                <a:cs typeface="Calibri"/>
              </a:rPr>
              <a:t> </a:t>
            </a:r>
            <a:r>
              <a:rPr lang="es-ES" sz="1700" dirty="0" err="1">
                <a:latin typeface="Calibri"/>
                <a:cs typeface="Calibri"/>
              </a:rPr>
              <a:t>for</a:t>
            </a:r>
            <a:r>
              <a:rPr lang="es-ES" sz="1700" dirty="0">
                <a:latin typeface="Calibri"/>
                <a:cs typeface="Calibri"/>
              </a:rPr>
              <a:t> Business.</a:t>
            </a:r>
          </a:p>
          <a:p>
            <a:pPr marL="274320" indent="-274320">
              <a:buClr>
                <a:schemeClr val="accent3"/>
              </a:buClr>
              <a:buNone/>
              <a:defRPr/>
            </a:pPr>
            <a:endParaRPr lang="es-CO" dirty="0"/>
          </a:p>
          <a:p>
            <a:pPr marL="274320" indent="-274320">
              <a:buClr>
                <a:schemeClr val="accent3"/>
              </a:buClr>
              <a:buFont typeface="Wingdings 2"/>
              <a:buChar char=""/>
              <a:defRPr/>
            </a:pPr>
            <a:endParaRPr lang="es-CO" dirty="0"/>
          </a:p>
        </p:txBody>
      </p:sp>
      <p:sp>
        <p:nvSpPr>
          <p:cNvPr id="4" name="3 Rectángulo"/>
          <p:cNvSpPr/>
          <p:nvPr/>
        </p:nvSpPr>
        <p:spPr>
          <a:xfrm>
            <a:off x="1524001" y="350614"/>
            <a:ext cx="3344863" cy="846138"/>
          </a:xfrm>
          <a:prstGeom prst="rect">
            <a:avLst/>
          </a:prstGeom>
        </p:spPr>
        <p:txBody>
          <a:bodyPr wrap="none">
            <a:spAutoFit/>
          </a:bodyPr>
          <a:lstStyle/>
          <a:p>
            <a:pPr fontAlgn="auto">
              <a:spcBef>
                <a:spcPts val="0"/>
              </a:spcBef>
              <a:spcAft>
                <a:spcPts val="0"/>
              </a:spcAft>
              <a:defRPr/>
            </a:pPr>
            <a:r>
              <a:rPr lang="es-CO" sz="4900" dirty="0">
                <a:solidFill>
                  <a:schemeClr val="bg1"/>
                </a:solidFill>
                <a:latin typeface="+mj-lt"/>
              </a:rPr>
              <a:t>  Bibliografía</a:t>
            </a:r>
          </a:p>
        </p:txBody>
      </p:sp>
    </p:spTree>
    <p:extLst>
      <p:ext uri="{BB962C8B-B14F-4D97-AF65-F5344CB8AC3E}">
        <p14:creationId xmlns:p14="http://schemas.microsoft.com/office/powerpoint/2010/main" val="166848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884918C-AEB7-C981-1A27-367197F929CF}"/>
              </a:ext>
            </a:extLst>
          </p:cNvPr>
          <p:cNvGrpSpPr/>
          <p:nvPr/>
        </p:nvGrpSpPr>
        <p:grpSpPr>
          <a:xfrm>
            <a:off x="2387553" y="232995"/>
            <a:ext cx="7416824" cy="359774"/>
            <a:chOff x="0" y="4852935"/>
            <a:chExt cx="7848872" cy="359774"/>
          </a:xfrm>
          <a:solidFill>
            <a:srgbClr val="911111"/>
          </a:solidFill>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78B20705-E6D5-D013-DA1A-AC4B236D8EA9}"/>
                </a:ext>
              </a:extLst>
            </p:cNvPr>
            <p:cNvSpPr/>
            <p:nvPr/>
          </p:nvSpPr>
          <p:spPr>
            <a:xfrm>
              <a:off x="0" y="4852935"/>
              <a:ext cx="7848872" cy="359774"/>
            </a:xfrm>
            <a:prstGeom prst="roundRect">
              <a:avLst/>
            </a:prstGeom>
            <a:solidFill>
              <a:srgbClr val="00B0F0"/>
            </a:solidFill>
            <a:ln>
              <a:solidFill>
                <a:srgbClr val="00B0F0"/>
              </a:solid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Rounded Corners 4">
              <a:extLst>
                <a:ext uri="{FF2B5EF4-FFF2-40B4-BE49-F238E27FC236}">
                  <a16:creationId xmlns:a16="http://schemas.microsoft.com/office/drawing/2014/main" id="{A6A370BC-C6F3-7833-4932-90D3B4AB1C59}"/>
                </a:ext>
              </a:extLst>
            </p:cNvPr>
            <p:cNvSpPr txBox="1"/>
            <p:nvPr/>
          </p:nvSpPr>
          <p:spPr>
            <a:xfrm>
              <a:off x="17563" y="4870498"/>
              <a:ext cx="7813746" cy="324648"/>
            </a:xfrm>
            <a:prstGeom prst="rect">
              <a:avLst/>
            </a:prstGeom>
            <a:solidFill>
              <a:srgbClr val="00B0F0"/>
            </a:solidFill>
            <a:ln>
              <a:solidFill>
                <a:srgbClr val="00B0F0"/>
              </a:solidFill>
            </a:ln>
            <a:sp3d/>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defTabSz="666750">
                <a:lnSpc>
                  <a:spcPct val="90000"/>
                </a:lnSpc>
                <a:spcAft>
                  <a:spcPct val="35000"/>
                </a:spcAft>
              </a:pPr>
              <a:r>
                <a:rPr lang="es-CO" sz="2800" dirty="0">
                  <a:solidFill>
                    <a:schemeClr val="bg1"/>
                  </a:solidFill>
                  <a:cs typeface="Calibri"/>
                </a:rPr>
                <a:t>FUENTES DE IMÁGENES Y VIDEOS</a:t>
              </a:r>
            </a:p>
          </p:txBody>
        </p:sp>
      </p:grpSp>
      <p:sp>
        <p:nvSpPr>
          <p:cNvPr id="8" name="CuadroTexto 3">
            <a:extLst>
              <a:ext uri="{FF2B5EF4-FFF2-40B4-BE49-F238E27FC236}">
                <a16:creationId xmlns:a16="http://schemas.microsoft.com/office/drawing/2014/main" id="{6D37B8CC-D33C-4C6A-96B5-BE446A560D89}"/>
              </a:ext>
            </a:extLst>
          </p:cNvPr>
          <p:cNvSpPr txBox="1"/>
          <p:nvPr/>
        </p:nvSpPr>
        <p:spPr>
          <a:xfrm>
            <a:off x="1703512" y="1124744"/>
            <a:ext cx="8784976" cy="5016758"/>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Judit Peter: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
              </a:rPr>
              <a:t>https://www.pexels.com/es-es/foto/persona-escribiendo-en-un-cuaderno-al-lado-de-macbook-1766604/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Lisa Fotios: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
              </a:rPr>
              <a:t>https://www.pexels.com/es-es/foto/persona-sosteniendo-una-taza-pintada-blanca-ceramci-be-happy-851213/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Suzy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Hazelwood</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4"/>
              </a:rPr>
              <a:t>https://www.pexels.com/es-es/foto/maquina-de-escribir-negra-y-roja-1995842/</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5"/>
              </a:rPr>
              <a:t>https://www.pexels.com/es-es/foto/escritor-trabajando-en-maquina-de-escribir-en-office-3808904/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Suzy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Hazelwood</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6"/>
              </a:rPr>
              <a:t>https://www.pexels.com/es-es/foto/reescribir-y-editar-texto-en-una-maquina-de-escribir-3631711/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J. Kelly Brito: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7"/>
              </a:rPr>
              <a:t>https://www.pexels.com/es-es/foto/mujer-en-el-trabajo-322335/</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Andrew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Neel</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8"/>
              </a:rPr>
              <a:t>https://www.pexels.com/es-es/foto/fotografia-en-primer-plano-de-una-mujer-sentada-junto-a-la-mesa-mientras-usa-macbook-3178818/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Mikechie</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Esparagoza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9"/>
              </a:rPr>
              <a:t>https://www.pexels.com/es-es/foto/foto-de-hombre-sosteniendo-papel-1660613/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Vlada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Karpovich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0"/>
              </a:rPr>
              <a:t>https://www.pexels.com/es-es/foto/mujer-creativo-taza-ordenador-portatil-4050304/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1"/>
              </a:rPr>
              <a:t>https://www.pexels.com/es-es/foto/escritor-masculino-adulto-fruncido-trabajando-en-maquina-de-escribir-en-casa-3772623/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Vlada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Karpovich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2"/>
              </a:rPr>
              <a:t>https://www.pexels.com/es-es/foto/mujer-cafe-taza-ordenador-portatil-4050350/</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3"/>
              </a:rPr>
              <a:t>https://www.pexels.com/es-es/foto/ciudad-hombre-creativo-cuaderno-4559763/</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Dziana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Hasanbekava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4"/>
              </a:rPr>
              <a:t>https://www.pexels.com/es-es/foto/hombre-escritorio-cuaderno-oficina-7063767/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5"/>
              </a:rPr>
              <a:t>https://www.pexels.com/es-es/foto/ciudad-hombre-creativo-cuaderno-4559765/</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6"/>
              </a:rPr>
              <a:t>https://www.pexels.com/es-es/foto/ciudad-hombre-cafe-ordenador-portatil-4559602/</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Negative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Space</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7"/>
              </a:rPr>
              <a:t>https://www.pexels.com/es-es/foto/billetes-boligrafo-cafe-copia-34587/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8"/>
              </a:rPr>
              <a:t>https://www.pexels.com/es-es/foto/persona-que-usa-macbook-air-1181511/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Pixabay</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9"/>
              </a:rPr>
              <a:t>https://www.pexels.com/es-es/foto/persona-sentada-en-un-sofa-gris-mientras-usa-macbook-267569/</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LinkedIn Sales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Navigator</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0"/>
              </a:rPr>
              <a:t>https://www.pexels.com/es-es/foto/fotografia-de-persona-que-usa-macbook-1251834/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1"/>
              </a:rPr>
              <a:t>https://www.pexels.com/es-es/foto/hombre-en-camisa-de-vestir-blanca-sentado-en-una-silla-rodante-negra-mientras-mira-hacia-el-equipo-negro-y-sonriendo-840996/</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2"/>
              </a:rPr>
              <a:t>https://www.pexels.com/es-es/foto/mujer-escritorio-ordenador-portatil-oficina-4065624/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3"/>
              </a:rPr>
              <a:t>https://www.pexels.com/es-es/foto/persona-manos-escritorio-ordenador-portatil-4065617/</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Monstera</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4"/>
              </a:rPr>
              <a:t>https://www.pexels.com/es-es/foto/centrado-joven-afroamericana-trabajando-en-linea-en-netbook-en-casa-5331198/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Cliff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Booth</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5"/>
              </a:rPr>
              <a:t>https://www.pexels.com/es-es/foto/comida-persona-manos-mujer-4058226/</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6"/>
              </a:rPr>
              <a:t>https://www.pexels.com/es-es/foto/persona-mujer-escritorio-oficina-7845468/</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Alexander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Suhorucov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7"/>
              </a:rPr>
              <a:t>https://www.pexels.com/es-es/foto/persona-en-camisa-de-manga-larga-marron-con-papel-blanco-6457521/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Andrea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Piacquadio</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8"/>
              </a:rPr>
              <a:t>https://www.pexels.com/es-es/foto/hombre-ejecutivo-con-clase-leyendo-documentos-en-el-sofa-3760514/</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Alexander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Suhorucov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9"/>
              </a:rPr>
              <a:t>https://www.pexels.com/es-es/foto/ordenador-portatil-oficina-conexion-mesa-6457511/</a:t>
            </a:r>
            <a:endParaRPr lang="es-CO" sz="10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Aleksandar</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Andreev</a:t>
            </a:r>
            <a:r>
              <a:rPr lang="es-CO" sz="100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0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0"/>
              </a:rPr>
              <a:t>https://www.pexels.com/es-es/foto/moda-mujer-camisa-negocio-15858722/</a:t>
            </a:r>
            <a:endParaRPr lang="es-CO" sz="1000"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833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0F33BB2-F6E0-2152-C644-17E821AB1C44}"/>
              </a:ext>
            </a:extLst>
          </p:cNvPr>
          <p:cNvSpPr txBox="1"/>
          <p:nvPr/>
        </p:nvSpPr>
        <p:spPr>
          <a:xfrm>
            <a:off x="1775520" y="714276"/>
            <a:ext cx="8784976" cy="5424562"/>
          </a:xfrm>
          <a:prstGeom prst="rect">
            <a:avLst/>
          </a:prstGeom>
          <a:noFill/>
        </p:spPr>
        <p:txBody>
          <a:bodyPr wrap="square">
            <a:spAutoFit/>
          </a:bodyPr>
          <a:lstStyle/>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
              </a:rPr>
              <a:t>https://www.pexels.com/es-es/foto/nino-en-sueter-gris-con-anteojos-con-marco-negro-4861395/</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
              </a:rPr>
              <a:t>https://www.pexels.com/es-es/foto/colegio-aprendizaje-educacion-estudiar-7092352/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George Pak :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4"/>
              </a:rPr>
              <a:t>https://www.pexels.com/es-es/foto/hombre-mujer-pasos-sentado-7973040/</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5"/>
              </a:rPr>
              <a:t>https://www.pexels.com/es-es/foto/la-gente-discute-sobre-graficos-y-tasas-3184292/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6"/>
              </a:rPr>
              <a:t>https://www.pexels.com/es-es/foto/foto-de-mujeres-en-el-encuentro-3810792/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7"/>
              </a:rPr>
              <a:t>https://www.pexels.com/es-es/foto/hombre-vestido-con-chaqueta-de-traje-marron-3184339/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8"/>
              </a:rPr>
              <a:t>https://www.pexels.com/es-es/foto/marketing-gente-oficina-trabajando-7688336/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9"/>
              </a:rPr>
              <a:t>https://www.pexels.com/es-es/foto/foto-de-mujeres-en-el-encuentro-3811082/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Canva</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Studio: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0"/>
              </a:rPr>
              <a:t>https://www.pexels.com/es-es/foto/foto-de-mujeres-conversando-3194524/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cottonbro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1"/>
              </a:rPr>
              <a:t>https://www.pexels.com/es-es/foto/mujeres-y-hombres-de-pie-junto-a-la-mesa-3205568/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RF._.</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studio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2"/>
              </a:rPr>
              <a:t>https://www.pexels.com/es-es/foto/mujer-escribiendo-en-papel-3810788/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3"/>
              </a:rPr>
              <a:t>https://www.pexels.com/es-es/foto/dos-mujeres-frente-a-la-pizarra-de-borrado-en-seco-1181533/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4"/>
              </a:rPr>
              <a:t>https://www.pexels.com/es-es/foto/grupo-de-personas-en-una-sala-de-conferencias-1181406/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Jopwell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5"/>
              </a:rPr>
              <a:t>https://www.pexels.com/es-es/foto/grupo-de-personas-sentadas-dentro-de-la-habitacion-2422294/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6"/>
              </a:rPr>
              <a:t>https://www.pexels.com/es-es/foto/colegas-reunidas-dentro-de-la-sala-de-conferencias-1181622/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7"/>
              </a:rPr>
              <a:t>https://www.pexels.com/es-es/foto/mujeres-de-pie-junto-al-panel-de-corcho-3184296/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8"/>
              </a:rPr>
              <a:t>https://www.pexels.com/es-es/foto/foto-de-vista-superior-de-un-grupo-de-personas-que-usan-macbook-mientras-discuten-3182773/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Christina Morillo: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19"/>
              </a:rPr>
              <a:t>https://www.pexels.com/es-es/foto/grupo-de-personas-en-la-sala-de-conferencias-1181304/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Henri Mathieu-Saint-Laurent: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0"/>
              </a:rPr>
              <a:t>https://www.pexels.com/es-es/foto/gente-mujer-hombres-sentado-8344902/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fauxels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1"/>
              </a:rPr>
              <a:t>https://www.pexels.com/es-es/foto/hombre-en-chaqueta-beige-con-tableta-3184328/</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RODNAE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Productions</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2"/>
              </a:rPr>
              <a:t>https://www.pexels.com/es-es/foto/colegio-educacion-estudiar-aula-7092613/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3"/>
              </a:rPr>
              <a:t>https://www.pexels.com/es-es/foto/gente-estudiantes-educacion-universidad-8199134/</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4"/>
              </a:rPr>
              <a:t>https://www.pexels.com/es-es/foto/gente-estudiantes-educacion-universidad-8199166/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Foto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5"/>
              </a:rPr>
              <a:t>https://www.pexels.com/es-es/foto/gente-hombres-mujer-sillas-8197556/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Yan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Krukau</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6"/>
              </a:rPr>
              <a:t>https://www.pexels.com/es-es/video/escaleras-cuaderno-amigos-sentado-8198659/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7"/>
              </a:rPr>
              <a:t>https://www.pexels.com/es-es/video/gente-oficina-trabajando-hombres-6774056/</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Ketut</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Subiyanto</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8"/>
              </a:rPr>
              <a:t>https://www.pexels.com/es-es/video/gente-creativo-oficina-trabajando-4629797/</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29"/>
              </a:rPr>
              <a:t>https://www.pexels.com/es-es/video/gente-ordenador-portatil-oficina-trabajando-6775053/</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Pavel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Danilyuk</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0"/>
              </a:rPr>
              <a:t>https://www.pexels.com/es-es/video/empresario-gente-mujer-oficina-5519942/</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1"/>
              </a:rPr>
              <a:t>https://www.pexels.com/es-es/video/hombre-gente-mujer-escritorio-7687999/</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2"/>
              </a:rPr>
              <a:t>https://www.pexels.com/es-es/video/gente-ordenador-portatil-oficina-trabajando-6773870/</a:t>
            </a:r>
            <a:endParaRPr lang="es-CO" sz="1100" kern="100" dirty="0">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Vídeo de </a:t>
            </a:r>
            <a:r>
              <a:rPr lang="es-CO" sz="1050" kern="100" dirty="0" err="1">
                <a:solidFill>
                  <a:srgbClr val="000000"/>
                </a:solidFill>
                <a:latin typeface="Segoe UI" panose="020B0502040204020203" pitchFamily="34" charset="0"/>
                <a:ea typeface="Calibri" panose="020F0502020204030204" pitchFamily="34" charset="0"/>
                <a:cs typeface="Arial" panose="020B0604020202020204" pitchFamily="34" charset="0"/>
              </a:rPr>
              <a:t>Kindel</a:t>
            </a:r>
            <a:r>
              <a:rPr lang="es-CO" sz="1050" kern="100" dirty="0">
                <a:solidFill>
                  <a:srgbClr val="000000"/>
                </a:solidFill>
                <a:latin typeface="Segoe UI" panose="020B0502040204020203" pitchFamily="34" charset="0"/>
                <a:ea typeface="Calibri" panose="020F0502020204030204" pitchFamily="34" charset="0"/>
                <a:cs typeface="Arial" panose="020B0604020202020204" pitchFamily="34" charset="0"/>
              </a:rPr>
              <a:t> Media: </a:t>
            </a:r>
            <a:r>
              <a:rPr lang="es-CO" sz="1050" u="sng" kern="100" dirty="0">
                <a:solidFill>
                  <a:srgbClr val="000000"/>
                </a:solidFill>
                <a:latin typeface="Segoe UI" panose="020B0502040204020203" pitchFamily="34" charset="0"/>
                <a:ea typeface="Calibri" panose="020F0502020204030204" pitchFamily="34" charset="0"/>
                <a:cs typeface="Arial" panose="020B0604020202020204" pitchFamily="34" charset="0"/>
                <a:hlinkClick r:id="rId33"/>
              </a:rPr>
              <a:t>https://www.pexels.com/es-es/video/hombre-gente-oficina-trabajando-6774638/</a:t>
            </a:r>
            <a:r>
              <a:rPr lang="es-CO" sz="1100" kern="100" dirty="0">
                <a:latin typeface="Calibri" panose="020F050202020403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59394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1981201" y="2899734"/>
            <a:ext cx="8043863" cy="2761514"/>
          </a:xfrm>
        </p:spPr>
        <p:txBody>
          <a:bodyPr/>
          <a:lstStyle/>
          <a:p>
            <a:pPr>
              <a:defRPr/>
            </a:pPr>
            <a:endParaRPr lang="es-CO" sz="3600" b="1" dirty="0">
              <a:latin typeface="Berlin Sans FB Demi" pitchFamily="34" charset="0"/>
            </a:endParaRPr>
          </a:p>
          <a:p>
            <a:pPr>
              <a:defRPr/>
            </a:pPr>
            <a:endParaRPr lang="es-CO" sz="3600" b="1" dirty="0">
              <a:latin typeface="Berlin Sans FB Demi" pitchFamily="34" charset="0"/>
            </a:endParaRPr>
          </a:p>
        </p:txBody>
      </p:sp>
      <p:graphicFrame>
        <p:nvGraphicFramePr>
          <p:cNvPr id="4" name="Diagram 3">
            <a:extLst>
              <a:ext uri="{FF2B5EF4-FFF2-40B4-BE49-F238E27FC236}">
                <a16:creationId xmlns:a16="http://schemas.microsoft.com/office/drawing/2014/main" id="{6E9B2622-9062-4ADB-9A0C-4D37C7EC4D55}"/>
              </a:ext>
            </a:extLst>
          </p:cNvPr>
          <p:cNvGraphicFramePr/>
          <p:nvPr>
            <p:extLst>
              <p:ext uri="{D42A27DB-BD31-4B8C-83A1-F6EECF244321}">
                <p14:modId xmlns:p14="http://schemas.microsoft.com/office/powerpoint/2010/main" val="3256653538"/>
              </p:ext>
            </p:extLst>
          </p:nvPr>
        </p:nvGraphicFramePr>
        <p:xfrm>
          <a:off x="2081807" y="980728"/>
          <a:ext cx="784887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2E7F2AA-3798-4868-A3DC-70EC8C52982F}"/>
              </a:ext>
            </a:extLst>
          </p:cNvPr>
          <p:cNvSpPr txBox="1"/>
          <p:nvPr/>
        </p:nvSpPr>
        <p:spPr>
          <a:xfrm>
            <a:off x="2063553" y="254602"/>
            <a:ext cx="2006255" cy="523220"/>
          </a:xfrm>
          <a:prstGeom prst="rect">
            <a:avLst/>
          </a:prstGeom>
          <a:noFill/>
        </p:spPr>
        <p:txBody>
          <a:bodyPr wrap="none" rtlCol="0">
            <a:spAutoFit/>
          </a:bodyPr>
          <a:lstStyle/>
          <a:p>
            <a:r>
              <a:rPr lang="es-CO" sz="2800" b="1" dirty="0">
                <a:latin typeface="+mn-lt"/>
              </a:rPr>
              <a:t>CONTENIDO</a:t>
            </a:r>
          </a:p>
        </p:txBody>
      </p:sp>
    </p:spTree>
    <p:extLst>
      <p:ext uri="{BB962C8B-B14F-4D97-AF65-F5344CB8AC3E}">
        <p14:creationId xmlns:p14="http://schemas.microsoft.com/office/powerpoint/2010/main" val="4704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24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6096000" y="2204864"/>
            <a:ext cx="4248472" cy="3888432"/>
          </a:xfrm>
        </p:spPr>
        <p:txBody>
          <a:bodyPr>
            <a:normAutofit/>
          </a:bodyPr>
          <a:lstStyle/>
          <a:p>
            <a:pPr lvl="1"/>
            <a:r>
              <a:rPr lang="es-CO" sz="2400" dirty="0"/>
              <a:t>Uso del método en aula </a:t>
            </a:r>
          </a:p>
          <a:p>
            <a:pPr lvl="1"/>
            <a:endParaRPr lang="es-CO" sz="3200" dirty="0"/>
          </a:p>
          <a:p>
            <a:pPr lvl="1"/>
            <a:r>
              <a:rPr lang="es-CO" sz="2400" dirty="0"/>
              <a:t>Selección de Casos</a:t>
            </a:r>
            <a:endParaRPr lang="es-CO" sz="3200" dirty="0"/>
          </a:p>
          <a:p>
            <a:pPr lvl="1"/>
            <a:endParaRPr lang="es-CO" sz="2400" dirty="0"/>
          </a:p>
          <a:p>
            <a:pPr lvl="1"/>
            <a:r>
              <a:rPr lang="es-CO" sz="2400" dirty="0"/>
              <a:t>Distribución Física del Salón</a:t>
            </a:r>
            <a:endParaRPr lang="es-CO" sz="3200" dirty="0"/>
          </a:p>
          <a:p>
            <a:pPr lvl="1"/>
            <a:endParaRPr lang="es-CO" sz="2400" dirty="0"/>
          </a:p>
          <a:p>
            <a:pPr lvl="1"/>
            <a:r>
              <a:rPr lang="es-CO" sz="2400" dirty="0"/>
              <a:t>Tiempo asignado a cada actividad</a:t>
            </a:r>
            <a:endParaRPr lang="es-CO" sz="3200" dirty="0"/>
          </a:p>
          <a:p>
            <a:pPr marL="857250" indent="-857250">
              <a:buNone/>
              <a:defRPr/>
            </a:pPr>
            <a:endParaRPr lang="es-CO" sz="3600" b="1" dirty="0">
              <a:latin typeface="Berlin Sans FB Demi" pitchFamily="34" charset="0"/>
            </a:endParaRPr>
          </a:p>
        </p:txBody>
      </p:sp>
      <p:sp>
        <p:nvSpPr>
          <p:cNvPr id="4" name="3 Rectángulo"/>
          <p:cNvSpPr/>
          <p:nvPr/>
        </p:nvSpPr>
        <p:spPr>
          <a:xfrm>
            <a:off x="6308243" y="5787138"/>
            <a:ext cx="5440816" cy="707886"/>
          </a:xfrm>
          <a:prstGeom prst="rect">
            <a:avLst/>
          </a:prstGeom>
        </p:spPr>
        <p:txBody>
          <a:bodyPr wrap="square">
            <a:spAutoFit/>
          </a:bodyPr>
          <a:lstStyle/>
          <a:p>
            <a:r>
              <a:rPr lang="es-CO" sz="1000" dirty="0"/>
              <a:t>Tomado en su totalidad de: Centro Internacional de Casos, TECNOLÓGICO DE MONTERREY,  Recuperado en Julio 22 de 2013 de:</a:t>
            </a:r>
          </a:p>
          <a:p>
            <a:r>
              <a:rPr lang="es-CO" sz="1000" u="sng" dirty="0">
                <a:hlinkClick r:id="rId2"/>
              </a:rPr>
              <a:t>http://cic.gda.itesm.mx/CIC/s/page.php?page=Metodo_del_caso_(Capacitacion)#Taller_de_Ensenanza_con_casos</a:t>
            </a:r>
            <a:endParaRPr lang="es-CO" sz="1000" dirty="0"/>
          </a:p>
        </p:txBody>
      </p:sp>
      <p:sp>
        <p:nvSpPr>
          <p:cNvPr id="5" name="4 Rectángulo"/>
          <p:cNvSpPr/>
          <p:nvPr/>
        </p:nvSpPr>
        <p:spPr>
          <a:xfrm>
            <a:off x="6312025" y="575684"/>
            <a:ext cx="3895995" cy="954107"/>
          </a:xfrm>
          <a:prstGeom prst="rect">
            <a:avLst/>
          </a:prstGeom>
        </p:spPr>
        <p:txBody>
          <a:bodyPr wrap="square">
            <a:spAutoFit/>
          </a:bodyPr>
          <a:lstStyle/>
          <a:p>
            <a:pPr lvl="0">
              <a:buNone/>
            </a:pPr>
            <a:r>
              <a:rPr lang="es-MX" sz="2800" b="1" dirty="0"/>
              <a:t>¿Cómo enseñar con casos de enseñanza?</a:t>
            </a:r>
            <a:r>
              <a:rPr lang="es-CO" sz="2800" b="1" dirty="0"/>
              <a:t> </a:t>
            </a:r>
          </a:p>
        </p:txBody>
      </p:sp>
      <p:pic>
        <p:nvPicPr>
          <p:cNvPr id="6" name="Imagen 5" descr="Personas sentadas en una mesa&#10;&#10;Descripción generada automáticamente con confianza media">
            <a:extLst>
              <a:ext uri="{FF2B5EF4-FFF2-40B4-BE49-F238E27FC236}">
                <a16:creationId xmlns:a16="http://schemas.microsoft.com/office/drawing/2014/main" id="{4A05F81E-8EEA-03C0-1088-E726AF358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9392"/>
            <a:ext cx="4572356" cy="6858000"/>
          </a:xfrm>
          <a:prstGeom prst="rect">
            <a:avLst/>
          </a:prstGeom>
        </p:spPr>
      </p:pic>
    </p:spTree>
    <p:extLst>
      <p:ext uri="{BB962C8B-B14F-4D97-AF65-F5344CB8AC3E}">
        <p14:creationId xmlns:p14="http://schemas.microsoft.com/office/powerpoint/2010/main" val="3435722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B3F228-6D68-48E5-47B7-ED38B8297385}"/>
              </a:ext>
            </a:extLst>
          </p:cNvPr>
          <p:cNvSpPr txBox="1"/>
          <p:nvPr/>
        </p:nvSpPr>
        <p:spPr>
          <a:xfrm>
            <a:off x="1527245" y="4725145"/>
            <a:ext cx="9144000" cy="1755737"/>
          </a:xfrm>
          <a:prstGeom prst="rect">
            <a:avLst/>
          </a:prstGeom>
          <a:noFill/>
        </p:spPr>
        <p:txBody>
          <a:bodyPr wrap="square">
            <a:spAutoFit/>
          </a:bodyPr>
          <a:lstStyle/>
          <a:p>
            <a:pPr algn="just">
              <a:lnSpc>
                <a:spcPct val="107000"/>
              </a:lnSpc>
              <a:spcAft>
                <a:spcPts val="800"/>
              </a:spcAft>
            </a:pPr>
            <a:r>
              <a:rPr lang="es-CO" sz="2400" dirty="0">
                <a:solidFill>
                  <a:srgbClr val="000000"/>
                </a:solidFill>
                <a:ea typeface="Arial" panose="020B0604020202020204" pitchFamily="34" charset="0"/>
                <a:cs typeface="Arial" panose="020B0604020202020204" pitchFamily="34" charset="0"/>
              </a:rPr>
              <a:t>No es necesario que en todas las clases se usen casos o que las clases se construyan sólo a base de estos. </a:t>
            </a:r>
          </a:p>
          <a:p>
            <a:pPr algn="just">
              <a:lnSpc>
                <a:spcPct val="107000"/>
              </a:lnSpc>
              <a:spcAft>
                <a:spcPts val="800"/>
              </a:spcAft>
            </a:pPr>
            <a:br>
              <a:rPr lang="es-CO" sz="2400" dirty="0">
                <a:solidFill>
                  <a:srgbClr val="000000"/>
                </a:solidFill>
                <a:ea typeface="Arial" panose="020B0604020202020204" pitchFamily="34" charset="0"/>
                <a:cs typeface="Arial" panose="020B0604020202020204" pitchFamily="34" charset="0"/>
              </a:rPr>
            </a:br>
            <a:r>
              <a:rPr lang="es-CO" sz="2400" dirty="0">
                <a:solidFill>
                  <a:srgbClr val="000000"/>
                </a:solidFill>
                <a:ea typeface="Arial" panose="020B0604020202020204" pitchFamily="34" charset="0"/>
                <a:cs typeface="Arial" panose="020B0604020202020204" pitchFamily="34" charset="0"/>
              </a:rPr>
              <a:t>La idea es que se usen recursos pedagógicos adicionales.</a:t>
            </a:r>
            <a:endParaRPr lang="es-CO" sz="3200" dirty="0">
              <a:latin typeface="Calibri" panose="020F0502020204030204" pitchFamily="34" charset="0"/>
              <a:ea typeface="Calibri" panose="020F0502020204030204" pitchFamily="34" charset="0"/>
              <a:cs typeface="Arial" panose="020B0604020202020204" pitchFamily="34" charset="0"/>
            </a:endParaRPr>
          </a:p>
        </p:txBody>
      </p:sp>
      <p:pic>
        <p:nvPicPr>
          <p:cNvPr id="4" name="Imagen 3" descr="Un par de personas de pie&#10;&#10;Descripción generada automáticamente con confianza baja">
            <a:extLst>
              <a:ext uri="{FF2B5EF4-FFF2-40B4-BE49-F238E27FC236}">
                <a16:creationId xmlns:a16="http://schemas.microsoft.com/office/drawing/2014/main" id="{5F7E3540-973A-87C3-A76B-7993FDBEF7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4293096"/>
          </a:xfrm>
          <a:prstGeom prst="rect">
            <a:avLst/>
          </a:prstGeom>
        </p:spPr>
      </p:pic>
    </p:spTree>
    <p:extLst>
      <p:ext uri="{BB962C8B-B14F-4D97-AF65-F5344CB8AC3E}">
        <p14:creationId xmlns:p14="http://schemas.microsoft.com/office/powerpoint/2010/main" val="288715421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5D7BD0-49A1-D54E-E9FE-7D51C0BD32F8}"/>
              </a:ext>
            </a:extLst>
          </p:cNvPr>
          <p:cNvSpPr txBox="1"/>
          <p:nvPr/>
        </p:nvSpPr>
        <p:spPr>
          <a:xfrm>
            <a:off x="6672064" y="235214"/>
            <a:ext cx="3779912" cy="6591548"/>
          </a:xfrm>
          <a:prstGeom prst="rect">
            <a:avLst/>
          </a:prstGeom>
          <a:noFill/>
        </p:spPr>
        <p:txBody>
          <a:bodyPr wrap="square">
            <a:spAutoFit/>
          </a:bodyPr>
          <a:lstStyle/>
          <a:p>
            <a:pPr algn="just">
              <a:lnSpc>
                <a:spcPct val="107000"/>
              </a:lnSpc>
              <a:spcAft>
                <a:spcPts val="800"/>
              </a:spcAft>
            </a:pPr>
            <a:r>
              <a:rPr lang="es-CO" sz="2400" dirty="0">
                <a:solidFill>
                  <a:srgbClr val="000000"/>
                </a:solidFill>
                <a:ea typeface="Arial" panose="020B0604020202020204" pitchFamily="34" charset="0"/>
                <a:cs typeface="Arial" panose="020B0604020202020204" pitchFamily="34" charset="0"/>
              </a:rPr>
              <a:t>Una buena clase deberá usar buenos casos, por lo tanto, el profesor debe seleccionar los mejores para su clase.  </a:t>
            </a:r>
          </a:p>
          <a:p>
            <a:pPr algn="just">
              <a:lnSpc>
                <a:spcPct val="107000"/>
              </a:lnSpc>
              <a:spcAft>
                <a:spcPts val="800"/>
              </a:spcAft>
            </a:pP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panose="020B0604020202020204" pitchFamily="34" charset="0"/>
              </a:rPr>
              <a:t>Un buen caso es aquel con el que el profesor se siente cómodo, que está relacionado con el tema de la clase, que está diseñado para los estudiantes en el nivel de formación en el que están y que no es muy "fácil" o "muy "difícil". </a:t>
            </a:r>
          </a:p>
        </p:txBody>
      </p:sp>
      <p:pic>
        <p:nvPicPr>
          <p:cNvPr id="4" name="Imagen 3" descr="Un par de hombres sentados en una mesa&#10;&#10;Descripción generada automáticamente con confianza media">
            <a:extLst>
              <a:ext uri="{FF2B5EF4-FFF2-40B4-BE49-F238E27FC236}">
                <a16:creationId xmlns:a16="http://schemas.microsoft.com/office/drawing/2014/main" id="{3D73893C-F1BA-653F-DFC1-BD893F48C9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5004048" cy="6858000"/>
          </a:xfrm>
          <a:prstGeom prst="rect">
            <a:avLst/>
          </a:prstGeom>
        </p:spPr>
      </p:pic>
    </p:spTree>
    <p:extLst>
      <p:ext uri="{BB962C8B-B14F-4D97-AF65-F5344CB8AC3E}">
        <p14:creationId xmlns:p14="http://schemas.microsoft.com/office/powerpoint/2010/main" val="323449056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1A7BB3-16CA-E003-41AE-AEA3C1FE9F7F}"/>
              </a:ext>
            </a:extLst>
          </p:cNvPr>
          <p:cNvSpPr txBox="1"/>
          <p:nvPr/>
        </p:nvSpPr>
        <p:spPr>
          <a:xfrm>
            <a:off x="1196076" y="366692"/>
            <a:ext cx="5367468" cy="6120202"/>
          </a:xfrm>
          <a:prstGeom prst="rect">
            <a:avLst/>
          </a:prstGeom>
          <a:noFill/>
        </p:spPr>
        <p:txBody>
          <a:bodyPr wrap="square" lIns="91440" tIns="45720" rIns="91440" bIns="45720" anchor="t">
            <a:spAutoFit/>
          </a:bodyPr>
          <a:lstStyle/>
          <a:p>
            <a:pPr algn="just">
              <a:lnSpc>
                <a:spcPct val="107000"/>
              </a:lnSpc>
              <a:spcAft>
                <a:spcPts val="800"/>
              </a:spcAft>
            </a:pPr>
            <a:r>
              <a:rPr lang="es-CO" sz="2400" dirty="0">
                <a:solidFill>
                  <a:srgbClr val="000000"/>
                </a:solidFill>
                <a:ea typeface="Arial" panose="020B0604020202020204" pitchFamily="34" charset="0"/>
                <a:cs typeface="Arial"/>
              </a:rPr>
              <a:t>Se sugiere leer los casos con antelación y definirlos antes de empezar el curso. </a:t>
            </a:r>
            <a:endParaRPr lang="en-US" sz="2400" dirty="0">
              <a:cs typeface="Calibri"/>
            </a:endParaRPr>
          </a:p>
          <a:p>
            <a:pPr algn="just">
              <a:lnSpc>
                <a:spcPct val="107000"/>
              </a:lnSpc>
              <a:spcAft>
                <a:spcPts val="800"/>
              </a:spcAft>
            </a:pPr>
            <a:r>
              <a:rPr lang="es-CO" sz="2400" dirty="0">
                <a:solidFill>
                  <a:srgbClr val="000000"/>
                </a:solidFill>
                <a:ea typeface="Arial" panose="020B0604020202020204" pitchFamily="34" charset="0"/>
                <a:cs typeface="Arial"/>
              </a:rPr>
              <a:t>Es útil leer también la bibliografía sugerida en el caso.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El profesor debe leer también las notas de enseñanza.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Esta lectura les permitirá identificar si el caso es útil para su clase.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Si el objetivo es el adecuado y funciona para su clase.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Revisen las preguntas detonantes e identifiquen si están enfocadas en el tema que están buscando que los estudiantes aprendan. </a:t>
            </a:r>
            <a:endParaRPr lang="es-CO"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Imagen 3" descr="Una persona sentada frente a una computadora&#10;&#10;Descripción generada automáticamente con confianza media">
            <a:extLst>
              <a:ext uri="{FF2B5EF4-FFF2-40B4-BE49-F238E27FC236}">
                <a16:creationId xmlns:a16="http://schemas.microsoft.com/office/drawing/2014/main" id="{7DFFB719-778B-DBEC-FAE5-1BB7102B36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3544" y="-61892"/>
            <a:ext cx="4104456" cy="6858000"/>
          </a:xfrm>
          <a:prstGeom prst="rect">
            <a:avLst/>
          </a:prstGeom>
        </p:spPr>
      </p:pic>
    </p:spTree>
    <p:extLst>
      <p:ext uri="{BB962C8B-B14F-4D97-AF65-F5344CB8AC3E}">
        <p14:creationId xmlns:p14="http://schemas.microsoft.com/office/powerpoint/2010/main" val="214530729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B96243-594E-E36E-C0FC-2B9B99D5EDB1}"/>
              </a:ext>
            </a:extLst>
          </p:cNvPr>
          <p:cNvSpPr txBox="1"/>
          <p:nvPr/>
        </p:nvSpPr>
        <p:spPr>
          <a:xfrm>
            <a:off x="1051181" y="257268"/>
            <a:ext cx="4623657" cy="6412781"/>
          </a:xfrm>
          <a:prstGeom prst="rect">
            <a:avLst/>
          </a:prstGeom>
          <a:noFill/>
        </p:spPr>
        <p:txBody>
          <a:bodyPr wrap="square" lIns="91440" tIns="45720" rIns="91440" bIns="45720" anchor="t">
            <a:spAutoFit/>
          </a:bodyPr>
          <a:lstStyle/>
          <a:p>
            <a:pPr algn="just">
              <a:lnSpc>
                <a:spcPct val="107000"/>
              </a:lnSpc>
              <a:spcAft>
                <a:spcPts val="800"/>
              </a:spcAft>
            </a:pPr>
            <a:r>
              <a:rPr lang="es-CO" sz="2400" dirty="0">
                <a:solidFill>
                  <a:srgbClr val="000000"/>
                </a:solidFill>
                <a:ea typeface="Arial" panose="020B0604020202020204" pitchFamily="34" charset="0"/>
                <a:cs typeface="Arial"/>
              </a:rPr>
              <a:t>Identifiquen a quién se dirige el caso y si es adecuado para sus estudiantes.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Caractericen cuál es el elemento del problema, cuál es el dilema, cuál es el contexto y la evolución histórica de la empresa. </a:t>
            </a: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Comprendan el análisis que hace el autor y cuáles son los criterios de decisión que el personaje tenía y los posibles planes de acción que la entidad en la que se desarrolla el dilema podría seguir. </a:t>
            </a:r>
            <a:endParaRPr lang="es-CO"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Imagen 3" descr="Una persona sentado en un sillón con una laptop&#10;&#10;Descripción generada automáticamente con confianza media">
            <a:extLst>
              <a:ext uri="{FF2B5EF4-FFF2-40B4-BE49-F238E27FC236}">
                <a16:creationId xmlns:a16="http://schemas.microsoft.com/office/drawing/2014/main" id="{288F640C-6ED7-B67E-05BC-E2E2493F3C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350" y="-15416"/>
            <a:ext cx="4571543" cy="6858000"/>
          </a:xfrm>
          <a:prstGeom prst="rect">
            <a:avLst/>
          </a:prstGeom>
        </p:spPr>
      </p:pic>
    </p:spTree>
    <p:extLst>
      <p:ext uri="{BB962C8B-B14F-4D97-AF65-F5344CB8AC3E}">
        <p14:creationId xmlns:p14="http://schemas.microsoft.com/office/powerpoint/2010/main" val="273736436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ersonas sentadas en una mesa&#10;&#10;Descripción generada automáticamente con confianza media">
            <a:extLst>
              <a:ext uri="{FF2B5EF4-FFF2-40B4-BE49-F238E27FC236}">
                <a16:creationId xmlns:a16="http://schemas.microsoft.com/office/drawing/2014/main" id="{E4492178-7F5E-B5C4-79E8-D67ED7E5B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76947"/>
            <a:ext cx="9144000" cy="6104106"/>
          </a:xfrm>
          <a:prstGeom prst="rect">
            <a:avLst/>
          </a:prstGeom>
        </p:spPr>
      </p:pic>
      <p:sp>
        <p:nvSpPr>
          <p:cNvPr id="3" name="2 Marcador de contenido"/>
          <p:cNvSpPr>
            <a:spLocks noGrp="1"/>
          </p:cNvSpPr>
          <p:nvPr>
            <p:ph idx="4294967295"/>
          </p:nvPr>
        </p:nvSpPr>
        <p:spPr>
          <a:xfrm>
            <a:off x="6456040" y="1268760"/>
            <a:ext cx="3960440" cy="3263801"/>
          </a:xfrm>
          <a:solidFill>
            <a:schemeClr val="bg1">
              <a:alpha val="66000"/>
            </a:schemeClr>
          </a:solidFill>
        </p:spPr>
        <p:txBody>
          <a:bodyPr vert="horz" lIns="91440" tIns="45720" rIns="91440" bIns="45720" rtlCol="0" anchor="t">
            <a:noAutofit/>
          </a:bodyPr>
          <a:lstStyle/>
          <a:p>
            <a:pPr lvl="1">
              <a:buNone/>
            </a:pPr>
            <a:r>
              <a:rPr lang="es-CO" sz="2400" b="1" dirty="0"/>
              <a:t>Tres momentos del aprendizaje usando casos</a:t>
            </a:r>
            <a:endParaRPr lang="es-CO" sz="2400" b="1" dirty="0">
              <a:cs typeface="Calibri"/>
            </a:endParaRPr>
          </a:p>
          <a:p>
            <a:pPr lvl="1"/>
            <a:endParaRPr lang="es-CO" sz="2400" dirty="0">
              <a:cs typeface="Calibri"/>
            </a:endParaRPr>
          </a:p>
          <a:p>
            <a:pPr lvl="1"/>
            <a:r>
              <a:rPr lang="es-CO" sz="2400" dirty="0"/>
              <a:t>Preparación Individual</a:t>
            </a:r>
            <a:endParaRPr lang="es-CO" sz="2400" dirty="0">
              <a:cs typeface="Calibri"/>
            </a:endParaRPr>
          </a:p>
          <a:p>
            <a:pPr lvl="1"/>
            <a:endParaRPr lang="es-CO" sz="2400" dirty="0">
              <a:cs typeface="Calibri"/>
            </a:endParaRPr>
          </a:p>
          <a:p>
            <a:pPr lvl="1"/>
            <a:r>
              <a:rPr lang="es-CO" sz="2400" dirty="0"/>
              <a:t>Trabajo en Grupos</a:t>
            </a:r>
            <a:endParaRPr lang="es-CO" sz="2400" dirty="0">
              <a:cs typeface="Calibri"/>
            </a:endParaRPr>
          </a:p>
          <a:p>
            <a:pPr lvl="1"/>
            <a:endParaRPr lang="es-CO" sz="2400" dirty="0">
              <a:cs typeface="Calibri"/>
            </a:endParaRPr>
          </a:p>
          <a:p>
            <a:pPr lvl="1"/>
            <a:r>
              <a:rPr lang="es-CO" sz="2400" dirty="0"/>
              <a:t>Sesión Plenaria</a:t>
            </a:r>
            <a:endParaRPr lang="es-CO" sz="2400" dirty="0">
              <a:cs typeface="Calibri"/>
            </a:endParaRPr>
          </a:p>
          <a:p>
            <a:pPr marL="857250" indent="-857250">
              <a:buNone/>
              <a:defRPr/>
            </a:pPr>
            <a:endParaRPr lang="es-CO" b="1" dirty="0">
              <a:latin typeface="Berlin Sans FB Demi" pitchFamily="34" charset="0"/>
            </a:endParaRPr>
          </a:p>
          <a:p>
            <a:pPr marL="857250" indent="-857250">
              <a:buNone/>
              <a:defRPr/>
            </a:pPr>
            <a:endParaRPr lang="es-CO" b="1" dirty="0">
              <a:latin typeface="Berlin Sans FB Demi" pitchFamily="34" charset="0"/>
            </a:endParaRPr>
          </a:p>
        </p:txBody>
      </p:sp>
      <p:sp>
        <p:nvSpPr>
          <p:cNvPr id="4" name="3 Rectángulo"/>
          <p:cNvSpPr/>
          <p:nvPr/>
        </p:nvSpPr>
        <p:spPr>
          <a:xfrm>
            <a:off x="2095471" y="6536378"/>
            <a:ext cx="7643866" cy="276999"/>
          </a:xfrm>
          <a:prstGeom prst="rect">
            <a:avLst/>
          </a:prstGeom>
        </p:spPr>
        <p:txBody>
          <a:bodyPr wrap="square">
            <a:spAutoFit/>
          </a:bodyPr>
          <a:lstStyle/>
          <a:p>
            <a:r>
              <a:rPr lang="es-CO" sz="600" dirty="0"/>
              <a:t>Tomado en su totalidad de: Centro Internacional de Casos, TECNOLÓGICO DE MONTERREY,  Recuperado en Julio 22 de 2013 de:</a:t>
            </a:r>
          </a:p>
          <a:p>
            <a:r>
              <a:rPr lang="es-CO" sz="600" u="sng" dirty="0">
                <a:hlinkClick r:id="rId3"/>
              </a:rPr>
              <a:t>http://cic.gda.itesm.mx/CIC/s/page.php?page=Metodo_del_caso_(Capacitacion)#Taller_de_Ensenanza_con_casos</a:t>
            </a:r>
            <a:endParaRPr lang="es-CO" sz="600" dirty="0"/>
          </a:p>
        </p:txBody>
      </p:sp>
    </p:spTree>
    <p:extLst>
      <p:ext uri="{BB962C8B-B14F-4D97-AF65-F5344CB8AC3E}">
        <p14:creationId xmlns:p14="http://schemas.microsoft.com/office/powerpoint/2010/main" val="1874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3AC72D-C7FF-1749-CBDF-60BC40142ABA}"/>
              </a:ext>
            </a:extLst>
          </p:cNvPr>
          <p:cNvSpPr txBox="1"/>
          <p:nvPr/>
        </p:nvSpPr>
        <p:spPr>
          <a:xfrm>
            <a:off x="7023720" y="419880"/>
            <a:ext cx="4671594" cy="6017609"/>
          </a:xfrm>
          <a:prstGeom prst="rect">
            <a:avLst/>
          </a:prstGeom>
          <a:noFill/>
        </p:spPr>
        <p:txBody>
          <a:bodyPr wrap="square" lIns="91440" tIns="45720" rIns="91440" bIns="45720" anchor="t">
            <a:spAutoFit/>
          </a:bodyPr>
          <a:lstStyle/>
          <a:p>
            <a:pPr algn="just">
              <a:lnSpc>
                <a:spcPct val="107000"/>
              </a:lnSpc>
              <a:spcAft>
                <a:spcPts val="800"/>
              </a:spcAft>
            </a:pPr>
            <a:r>
              <a:rPr lang="es-CO" sz="2400" dirty="0">
                <a:solidFill>
                  <a:srgbClr val="000000"/>
                </a:solidFill>
                <a:ea typeface="Arial" panose="020B0604020202020204" pitchFamily="34" charset="0"/>
                <a:cs typeface="Arial"/>
              </a:rPr>
              <a:t>En el uso del caso de enseñanza en clase tengan siempre en cuenta el objetivo de aprendizaje que se busca.</a:t>
            </a:r>
          </a:p>
          <a:p>
            <a:pPr algn="just">
              <a:lnSpc>
                <a:spcPct val="107000"/>
              </a:lnSpc>
              <a:spcAft>
                <a:spcPts val="800"/>
              </a:spcAft>
            </a:pP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El debate debe estar orientado hacia él. </a:t>
            </a:r>
          </a:p>
          <a:p>
            <a:pPr algn="just">
              <a:lnSpc>
                <a:spcPct val="107000"/>
              </a:lnSpc>
              <a:spcAft>
                <a:spcPts val="800"/>
              </a:spcAft>
            </a:pPr>
            <a:endParaRPr lang="es-CO" sz="2400" dirty="0">
              <a:solidFill>
                <a:srgbClr val="000000"/>
              </a:solidFill>
              <a:ea typeface="Arial" panose="020B0604020202020204" pitchFamily="34" charset="0"/>
              <a:cs typeface="Arial" panose="020B0604020202020204" pitchFamily="34" charset="0"/>
            </a:endParaRPr>
          </a:p>
          <a:p>
            <a:pPr algn="just">
              <a:lnSpc>
                <a:spcPct val="107000"/>
              </a:lnSpc>
              <a:spcAft>
                <a:spcPts val="800"/>
              </a:spcAft>
            </a:pPr>
            <a:r>
              <a:rPr lang="es-CO" sz="2400" dirty="0">
                <a:solidFill>
                  <a:srgbClr val="000000"/>
                </a:solidFill>
                <a:ea typeface="Arial" panose="020B0604020202020204" pitchFamily="34" charset="0"/>
                <a:cs typeface="Arial"/>
              </a:rPr>
              <a:t>En cualquier situación puede surgir un debate muy interesante que incluso se desvíe del tema central del caso, esto puede ser muy útil si apunta al objetivo de aprendizaje, pero inútil si no aporta al mismo. </a:t>
            </a:r>
            <a:endParaRPr lang="es-CO" sz="2400" dirty="0">
              <a:latin typeface="Calibri" panose="020F0502020204030204" pitchFamily="34" charset="0"/>
              <a:ea typeface="Calibri" panose="020F0502020204030204" pitchFamily="34" charset="0"/>
              <a:cs typeface="Arial" panose="020B0604020202020204" pitchFamily="34" charset="0"/>
            </a:endParaRPr>
          </a:p>
        </p:txBody>
      </p:sp>
      <p:pic>
        <p:nvPicPr>
          <p:cNvPr id="4" name="Imagen 3" descr="Imagen que contiene tabla, cuarto, grupo, computadora&#10;&#10;Descripción generada automáticamente">
            <a:extLst>
              <a:ext uri="{FF2B5EF4-FFF2-40B4-BE49-F238E27FC236}">
                <a16:creationId xmlns:a16="http://schemas.microsoft.com/office/drawing/2014/main" id="{0511E486-3F4F-6367-892F-9AA84C9BA3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9801" y="-25963"/>
            <a:ext cx="4899099" cy="6858000"/>
          </a:xfrm>
          <a:prstGeom prst="rect">
            <a:avLst/>
          </a:prstGeom>
        </p:spPr>
      </p:pic>
    </p:spTree>
    <p:extLst>
      <p:ext uri="{BB962C8B-B14F-4D97-AF65-F5344CB8AC3E}">
        <p14:creationId xmlns:p14="http://schemas.microsoft.com/office/powerpoint/2010/main" val="3758569097"/>
      </p:ext>
    </p:extLst>
  </p:cSld>
  <p:clrMapOvr>
    <a:masterClrMapping/>
  </p:clrMapOvr>
  <p:transition spd="slow">
    <p:fad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D62AF7D8D3CF9E46A312B5CA75FF275A" ma:contentTypeVersion="12" ma:contentTypeDescription="Crear nuevo documento." ma:contentTypeScope="" ma:versionID="25fe85f2a361f341ea792f845837ec10">
  <xsd:schema xmlns:xsd="http://www.w3.org/2001/XMLSchema" xmlns:xs="http://www.w3.org/2001/XMLSchema" xmlns:p="http://schemas.microsoft.com/office/2006/metadata/properties" xmlns:ns3="ca01cf13-0407-481f-94a4-b09e2f98cc6b" xmlns:ns4="c3f7cddb-2a73-4829-975a-868eb246a8eb" targetNamespace="http://schemas.microsoft.com/office/2006/metadata/properties" ma:root="true" ma:fieldsID="6dbf839041f37b562cbd23b719fafb4d" ns3:_="" ns4:_="">
    <xsd:import namespace="ca01cf13-0407-481f-94a4-b09e2f98cc6b"/>
    <xsd:import namespace="c3f7cddb-2a73-4829-975a-868eb246a8e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1cf13-0407-481f-94a4-b09e2f98c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f7cddb-2a73-4829-975a-868eb246a8eb"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a01cf13-0407-481f-94a4-b09e2f98cc6b" xsi:nil="true"/>
  </documentManagement>
</p:properties>
</file>

<file path=customXml/itemProps1.xml><?xml version="1.0" encoding="utf-8"?>
<ds:datastoreItem xmlns:ds="http://schemas.openxmlformats.org/officeDocument/2006/customXml" ds:itemID="{59DDFB46-2870-4656-B921-511171CFFF98}">
  <ds:schemaRefs>
    <ds:schemaRef ds:uri="http://schemas.microsoft.com/sharepoint/v3/contenttype/forms"/>
  </ds:schemaRefs>
</ds:datastoreItem>
</file>

<file path=customXml/itemProps2.xml><?xml version="1.0" encoding="utf-8"?>
<ds:datastoreItem xmlns:ds="http://schemas.openxmlformats.org/officeDocument/2006/customXml" ds:itemID="{403DDF1D-8F10-4F97-9ACD-33C978499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1cf13-0407-481f-94a4-b09e2f98cc6b"/>
    <ds:schemaRef ds:uri="c3f7cddb-2a73-4829-975a-868eb246a8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B0C504-BA30-4645-8891-A5374FCDBAF2}">
  <ds:schemaRefs>
    <ds:schemaRef ds:uri="ca01cf13-0407-481f-94a4-b09e2f98cc6b"/>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purl.org/dc/dcmitype/"/>
    <ds:schemaRef ds:uri="http://schemas.openxmlformats.org/package/2006/metadata/core-properties"/>
    <ds:schemaRef ds:uri="c3f7cddb-2a73-4829-975a-868eb246a8e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TotalTime>
  <Words>21</Words>
  <Application>Microsoft Office PowerPoint</Application>
  <PresentationFormat>Widescreen</PresentationFormat>
  <Paragraphs>3</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Tema de Office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Seleccione las diapositivas conforme a:</dc:title>
  <dc:creator>JAIR DARIO LEON ANGARITA</dc:creator>
  <cp:lastModifiedBy>LUIS FRANCISCO LARA NARANJO</cp:lastModifiedBy>
  <cp:revision>100</cp:revision>
  <dcterms:created xsi:type="dcterms:W3CDTF">2023-02-02T20:46:44Z</dcterms:created>
  <dcterms:modified xsi:type="dcterms:W3CDTF">2023-04-14T13:18:08Z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0x010100D62AF7D8D3CF9E46A312B5CA75FF275A</vt:lpwstr>
  </property>
</Properties>
</file>